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wav" ContentType="audio/x-wav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ink/ink1.xml" ContentType="application/inkml+xml"/>
  <Override PartName="/ppt/ink/ink2.xml" ContentType="application/inkml+xml"/>
  <Override PartName="/ppt/ink/ink3.xml" ContentType="application/inkml+xml"/>
  <Override PartName="/ppt/ink/ink4.xml" ContentType="application/inkml+xml"/>
  <Override PartName="/ppt/ink/ink5.xml" ContentType="application/inkml+xml"/>
  <Override PartName="/ppt/ink/ink6.xml" ContentType="application/inkml+xml"/>
  <Override PartName="/ppt/ink/ink7.xml" ContentType="application/inkml+xml"/>
  <Override PartName="/ppt/ink/ink8.xml" ContentType="application/inkml+xml"/>
  <Override PartName="/ppt/ink/ink9.xml" ContentType="application/inkml+xml"/>
  <Override PartName="/ppt/ink/ink10.xml" ContentType="application/inkml+xml"/>
  <Override PartName="/ppt/ink/ink11.xml" ContentType="application/inkml+xml"/>
  <Override PartName="/ppt/ink/ink12.xml" ContentType="application/inkml+xml"/>
  <Override PartName="/ppt/ink/ink13.xml" ContentType="application/inkml+xml"/>
  <Override PartName="/ppt/ink/ink14.xml" ContentType="application/inkml+xml"/>
  <Override PartName="/ppt/ink/ink15.xml" ContentType="application/inkml+xml"/>
  <Override PartName="/ppt/ink/ink16.xml" ContentType="application/inkml+xml"/>
  <Override PartName="/ppt/ink/ink17.xml" ContentType="application/inkml+xml"/>
  <Override PartName="/ppt/ink/ink18.xml" ContentType="application/inkml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1" r:id="rId6"/>
    <p:sldId id="260" r:id="rId7"/>
    <p:sldId id="262" r:id="rId8"/>
  </p:sldIdLst>
  <p:sldSz cx="12192000" cy="6858000"/>
  <p:notesSz cx="6858000" cy="9144000"/>
  <p:defaultTextStyle>
    <a:defPPr>
      <a:defRPr lang="es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9" d="100"/>
          <a:sy n="79" d="100"/>
        </p:scale>
        <p:origin x="821" y="72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6-03-25T12:28:02.507"/>
    </inkml:context>
    <inkml:brush xml:id="br0">
      <inkml:brushProperty name="width" value="0.3" units="cm"/>
      <inkml:brushProperty name="height" value="0.6" units="cm"/>
      <inkml:brushProperty name="color" value="#FF8517"/>
      <inkml:brushProperty name="tip" value="rectangle"/>
      <inkml:brushProperty name="rasterOp" value="maskPen"/>
      <inkml:brushProperty name="ignorePressure" value="1"/>
    </inkml:brush>
  </inkml:definitions>
  <inkml:trace contextRef="#ctx0" brushRef="#br0">0 0,'1163'0,"-1140"0</inkml:trace>
</inkml:ink>
</file>

<file path=ppt/ink/ink1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2:29:12.344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  <inkml:brushProperty name="ignorePressure" value="1"/>
    </inkml:brush>
  </inkml:definitions>
  <inkml:trace contextRef="#ctx0" brushRef="#br0">1 0 0,'1621'0'0</inkml:trace>
</inkml:ink>
</file>

<file path=ppt/ink/ink1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2:29:22.416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  <inkml:brushProperty name="ignorePressure" value="1"/>
    </inkml:brush>
  </inkml:definitions>
  <inkml:trace contextRef="#ctx0" brushRef="#br0">1 27 0,'1539'-27'0</inkml:trace>
</inkml:ink>
</file>

<file path=ppt/ink/ink1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2:29:28.631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  <inkml:brushProperty name="ignorePressure" value="1"/>
    </inkml:brush>
  </inkml:definitions>
  <inkml:trace contextRef="#ctx0" brushRef="#br0">0 82 0,'1406'-81'0</inkml:trace>
</inkml:ink>
</file>

<file path=ppt/ink/ink1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2:29:33.981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  <inkml:brushProperty name="ignorePressure" value="1"/>
    </inkml:brush>
  </inkml:definitions>
  <inkml:trace contextRef="#ctx0" brushRef="#br0">0 218 0,'1460'-218'0</inkml:trace>
</inkml:ink>
</file>

<file path=ppt/ink/ink1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2:29:37.088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  <inkml:brushProperty name="ignorePressure" value="1"/>
    </inkml:brush>
  </inkml:definitions>
  <inkml:trace contextRef="#ctx0" brushRef="#br0">1 163 0,'1513'-162'0</inkml:trace>
</inkml:ink>
</file>

<file path=ppt/ink/ink1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2:29:43.998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  <inkml:brushProperty name="ignorePressure" value="1"/>
    </inkml:brush>
  </inkml:definitions>
  <inkml:trace contextRef="#ctx0" brushRef="#br0">1 0 0,'1621'163'0</inkml:trace>
</inkml:ink>
</file>

<file path=ppt/ink/ink1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2:29:48.752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  <inkml:brushProperty name="ignorePressure" value="1"/>
    </inkml:brush>
  </inkml:definitions>
  <inkml:trace contextRef="#ctx0" brushRef="#br0">0 1 0,'1593'0'0</inkml:trace>
</inkml:ink>
</file>

<file path=ppt/ink/ink1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2:29:55.046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  <inkml:brushProperty name="ignorePressure" value="1"/>
    </inkml:brush>
  </inkml:definitions>
  <inkml:trace contextRef="#ctx0" brushRef="#br0">0 1 0,'1405'0'0</inkml:trace>
</inkml:ink>
</file>

<file path=ppt/ink/ink1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2:29:59.557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  <inkml:brushProperty name="ignorePressure" value="1"/>
    </inkml:brush>
  </inkml:definitions>
  <inkml:trace contextRef="#ctx0" brushRef="#br0">0 54 0,'1459'-54'0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6-03-25T12:28:05.420"/>
    </inkml:context>
    <inkml:brush xml:id="br0">
      <inkml:brushProperty name="width" value="0.3" units="cm"/>
      <inkml:brushProperty name="height" value="0.6" units="cm"/>
      <inkml:brushProperty name="color" value="#FF8517"/>
      <inkml:brushProperty name="tip" value="rectangle"/>
      <inkml:brushProperty name="rasterOp" value="maskPen"/>
      <inkml:brushProperty name="ignorePressure" value="1"/>
    </inkml:brush>
  </inkml:definitions>
  <inkml:trace contextRef="#ctx0" brushRef="#br0">0 28,'732'0,"-705"-2,0 0,31-8,-29 5,46-4,248 10,-299-1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2:28:14.982"/>
    </inkml:context>
    <inkml:brush xml:id="br0">
      <inkml:brushProperty name="width" value="0.3" units="cm"/>
      <inkml:brushProperty name="height" value="0.6" units="cm"/>
      <inkml:brushProperty name="color" value="#FF8517"/>
      <inkml:brushProperty name="tip" value="rectangle"/>
      <inkml:brushProperty name="rasterOp" value="maskPen"/>
      <inkml:brushProperty name="ignorePressure" value="1"/>
    </inkml:brush>
  </inkml:definitions>
  <inkml:trace contextRef="#ctx0" brushRef="#br0">0 1 0,'1163'0'0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2:28:17.744"/>
    </inkml:context>
    <inkml:brush xml:id="br0">
      <inkml:brushProperty name="width" value="0.3" units="cm"/>
      <inkml:brushProperty name="height" value="0.6" units="cm"/>
      <inkml:brushProperty name="color" value="#FF8517"/>
      <inkml:brushProperty name="tip" value="rectangle"/>
      <inkml:brushProperty name="rasterOp" value="maskPen"/>
      <inkml:brushProperty name="ignorePressure" value="1"/>
    </inkml:brush>
  </inkml:definitions>
  <inkml:trace contextRef="#ctx0" brushRef="#br0">1 1 0,'1215'26'0</inkml:trace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2:27:28.137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  <inkml:brushProperty name="ignorePressure" value="1"/>
    </inkml:brush>
  </inkml:definitions>
  <inkml:trace contextRef="#ctx0" brushRef="#br0">1324 100 0,'0'3'0,"-2"1"0,0 0 0,-2 0 0,0 0 0,-2 0 0,-1 0 0,0-1 0,-2 1 0,0 0 0,-1-1 0,-2 1 0,0-1 0,-1 0 0,-1 1 0,-1-1 0,-1 0 0,0 0 0,-1 0 0,-1 0 0,-1-1 0,-1 1 0,0 0 0,0-1 0,-2 0 0,0 0 0,0 0 0,-1 0 0,0 0 0,-1-1 0,0 1 0,-1-1 0,0 0 0,0 0 0,0 0 0,-1 0 0,0-1 0,1 0 0,-1 1 0,0-1 0,0 0 0,0-1 0,0 1 0,0 0 0,1-1 0,-1 0 0,1 0 0,0 0 0,1 0 0,0-1 0,0 1 0,0-1 0,1 0 0,1 0 0,0 0 0,1 0 0,0 0 0,1-1 0,1 0 0,0 1 0,1-1 0,1 0 0,0 0 0,1 0 0,2 0 0,0-1 0,0 1 0,2 0 0,1-1 0,0 1 0,2-1 0,0 0 0,2 1 0,0-1 0,2 0 0,0 0 0,2 0 0,0 0 0,2 0 0,0 1 0,2-1 0,0 0 0,2 0 0,0 0 0,2 0 0,0 0 0,2 1 0,0-1 0,2 0 0,0 1 0,2-1 0,0 1 0,1-1 0,2 1 0,0-1 0,0 1 0,2 0 0,1 0 0,0 0 0,1 0 0,1 1 0,0-1 0,1 1 0,1-1 0,0 1 0,1 0 0,0 0 0,1 0 0,1 1 0,0-1 0,0 1 0,0-1 0,1 1 0,0 0 0,1 0 0,-1 1 0,1-1 0,0 1 0,0-1 0,0 1 0,0 0 0,0 1 0,-1-1 0,1 1 0,0-1 0,-1 1 0,0 0 0,0 0 0,0 1 0,-1-1 0,0 1 0,-1-1 0,0 1 0,-1 0 0,0 0 0,0 0 0,-2 1 0,0-1 0,0 1 0,-1-1 0,-1 1 0,-1 0 0,-1 0 0,0 0 0,-1 0 0,-1 1 0,-1-1 0,-1 1 0,0-1 0,-2 1 0,-1-1 0,0 1 0,-2 0 0,0-1 0,-1 1 0,-2 0 0,0 0 0,-2 0 0,0 0 0,-2 0 0</inkml:trace>
</inkml:ink>
</file>

<file path=ppt/ink/ink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2:27:35.867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  <inkml:brushProperty name="ignorePressure" value="1"/>
    </inkml:brush>
  </inkml:definitions>
  <inkml:trace contextRef="#ctx0" brushRef="#br0">0 1 0,'1134'0'0</inkml:trace>
</inkml:ink>
</file>

<file path=ppt/ink/ink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2:27:39.116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  <inkml:brushProperty name="ignorePressure" value="1"/>
    </inkml:brush>
  </inkml:definitions>
  <inkml:trace contextRef="#ctx0" brushRef="#br0">0 1 0,'1135'0'0</inkml:trace>
</inkml:ink>
</file>

<file path=ppt/ink/ink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6-03-25T12:27:44.107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  <inkml:brushProperty name="ignorePressure" value="1"/>
    </inkml:brush>
  </inkml:definitions>
  <inkml:trace contextRef="#ctx0" brushRef="#br0">0 0,'51'22,"1"-2,70 17,1 1,36 10,61 24,-196-63,-1-2,1-1,1-1,-1-1,31 2,-8-5,86-7,-120 4,0-1,0-1,0 0,0-1,0 0,18-11,-19 9,0 1,1 0,0 1,0 0,0 1,20-3,24 3,70 6,-43-1,-61-1</inkml:trace>
</inkml:ink>
</file>

<file path=ppt/ink/ink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2:28:59.359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  <inkml:brushProperty name="ignorePressure" value="1"/>
    </inkml:brush>
  </inkml:definitions>
  <inkml:trace contextRef="#ctx0" brushRef="#br0">1 0 0,'1486'0'0</inkml:trace>
</inkml:ink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0A9C76A-8811-FB1A-488F-AE9E73B7287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9489C84F-9649-8422-F0E0-4F64E0786BF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493EDB20-8772-8ED5-9EA8-4C14568E2E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B8A6E5-22C6-4B76-A172-9F00657C184B}" type="datetimeFigureOut">
              <a:rPr lang="es-CO" smtClean="0"/>
              <a:t>25/03/2026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68F7DA1A-BAF8-2F85-A112-3DCB223CFA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E94379C1-B947-1389-8099-77B1B7752B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193D6-FE3D-4C9D-8B9C-5E0DC761E19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7384865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10000">
        <p:random/>
        <p:sndAc>
          <p:stSnd>
            <p:snd r:embed="rId1" name="camera.wav"/>
          </p:stSnd>
        </p:sndAc>
      </p:transition>
    </mc:Choice>
    <mc:Fallback xmlns="">
      <p:transition spd="slow" advClick="0" advTm="10000">
        <p:random/>
        <p:sndAc>
          <p:stSnd>
            <p:snd r:embed="rId3" name="camera.wav"/>
          </p:stSnd>
        </p:sndAc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E70C755-3DBF-8935-49F5-3D9C79DEB2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5D673050-0917-5BD6-6E27-51E5AEA2943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51362B80-D6A0-38D7-BC6E-FEEA286C7B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B8A6E5-22C6-4B76-A172-9F00657C184B}" type="datetimeFigureOut">
              <a:rPr lang="es-CO" smtClean="0"/>
              <a:t>25/03/2026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C6E8004D-B5A9-DFDC-BCA3-432A896BE5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122BA5EC-3BF7-54BA-26FA-0A3D468476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193D6-FE3D-4C9D-8B9C-5E0DC761E19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3541126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10000">
        <p:random/>
        <p:sndAc>
          <p:stSnd>
            <p:snd r:embed="rId1" name="camera.wav"/>
          </p:stSnd>
        </p:sndAc>
      </p:transition>
    </mc:Choice>
    <mc:Fallback xmlns="">
      <p:transition spd="slow" advClick="0" advTm="10000">
        <p:random/>
        <p:sndAc>
          <p:stSnd>
            <p:snd r:embed="rId3" name="camera.wav"/>
          </p:stSnd>
        </p:sndAc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82D810D2-293A-DDC9-36EB-1CB86A581C6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9C4DAF5E-61B3-4699-D565-D9180DF5A4F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2F0F7FB5-B8BA-973A-67CE-93CD007A68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B8A6E5-22C6-4B76-A172-9F00657C184B}" type="datetimeFigureOut">
              <a:rPr lang="es-CO" smtClean="0"/>
              <a:t>25/03/2026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D2A76A4A-09E8-5082-8EAE-A15D2FB780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CEB84DFE-C875-61B1-5AE4-CCA74AB09B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193D6-FE3D-4C9D-8B9C-5E0DC761E19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4381775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10000">
        <p:random/>
        <p:sndAc>
          <p:stSnd>
            <p:snd r:embed="rId1" name="camera.wav"/>
          </p:stSnd>
        </p:sndAc>
      </p:transition>
    </mc:Choice>
    <mc:Fallback xmlns="">
      <p:transition spd="slow" advClick="0" advTm="10000">
        <p:random/>
        <p:sndAc>
          <p:stSnd>
            <p:snd r:embed="rId3" name="camera.wav"/>
          </p:stSnd>
        </p:sndAc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053081D-F99D-3C57-C548-B5A98E4A2D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19BAE598-6E14-A887-12E5-B346B8C5730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566A6528-0E1B-34AA-3173-C72D7A76AB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B8A6E5-22C6-4B76-A172-9F00657C184B}" type="datetimeFigureOut">
              <a:rPr lang="es-CO" smtClean="0"/>
              <a:t>25/03/2026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480745B3-E0B2-662F-B6E1-46C0DD76BC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0325D54D-FE32-FF78-0F7B-FFC3876ED0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193D6-FE3D-4C9D-8B9C-5E0DC761E19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2309212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10000">
        <p:random/>
        <p:sndAc>
          <p:stSnd>
            <p:snd r:embed="rId1" name="camera.wav"/>
          </p:stSnd>
        </p:sndAc>
      </p:transition>
    </mc:Choice>
    <mc:Fallback xmlns="">
      <p:transition spd="slow" advClick="0" advTm="10000">
        <p:random/>
        <p:sndAc>
          <p:stSnd>
            <p:snd r:embed="rId3" name="camera.wav"/>
          </p:stSnd>
        </p:sndAc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91320B6-6A8E-E9A0-889C-495E82C11B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AA1BCB74-4801-22A8-EFEF-BB078FDF379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0A9F9BA7-29B8-B473-3FAF-BEE1F78581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B8A6E5-22C6-4B76-A172-9F00657C184B}" type="datetimeFigureOut">
              <a:rPr lang="es-CO" smtClean="0"/>
              <a:t>25/03/2026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9A18982A-7619-91A8-1057-FC56F91F3E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A3DE97FC-E903-A684-AF92-963241E63B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193D6-FE3D-4C9D-8B9C-5E0DC761E19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1262042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10000">
        <p:random/>
        <p:sndAc>
          <p:stSnd>
            <p:snd r:embed="rId1" name="camera.wav"/>
          </p:stSnd>
        </p:sndAc>
      </p:transition>
    </mc:Choice>
    <mc:Fallback xmlns="">
      <p:transition spd="slow" advClick="0" advTm="10000">
        <p:random/>
        <p:sndAc>
          <p:stSnd>
            <p:snd r:embed="rId3" name="camera.wav"/>
          </p:stSnd>
        </p:sndAc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6DA2475-C49E-1CC9-540A-53AB324DC7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A226276E-CCD6-817C-035B-09D5A4E5F41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1F2D2748-7167-6B80-EDEF-5562C93EA0E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E37B6A30-958C-2D1D-31B6-F2F5CCF12C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B8A6E5-22C6-4B76-A172-9F00657C184B}" type="datetimeFigureOut">
              <a:rPr lang="es-CO" smtClean="0"/>
              <a:t>25/03/2026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4155323B-2512-A27E-E587-570C2542F2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0C6BA50A-1229-A549-F308-F1782363CA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193D6-FE3D-4C9D-8B9C-5E0DC761E19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8952973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10000">
        <p:random/>
        <p:sndAc>
          <p:stSnd>
            <p:snd r:embed="rId1" name="camera.wav"/>
          </p:stSnd>
        </p:sndAc>
      </p:transition>
    </mc:Choice>
    <mc:Fallback xmlns="">
      <p:transition spd="slow" advClick="0" advTm="10000">
        <p:random/>
        <p:sndAc>
          <p:stSnd>
            <p:snd r:embed="rId3" name="camera.wav"/>
          </p:stSnd>
        </p:sndAc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5C10B00-61A3-F4F1-30AE-28F1758A12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33DB0AAE-2396-F6A4-B5E0-B2B01081D95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8AF54382-588D-820F-031F-C016F9173A4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674FDF69-147D-5034-70D0-7B7A4AA0AEC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E3AD3E67-A535-D51E-97B1-7A2F0997E83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B5BF17E1-608D-7F9B-930D-7963AC5EBE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B8A6E5-22C6-4B76-A172-9F00657C184B}" type="datetimeFigureOut">
              <a:rPr lang="es-CO" smtClean="0"/>
              <a:t>25/03/2026</a:t>
            </a:fld>
            <a:endParaRPr lang="es-CO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1240B113-C4A5-BF27-1C38-A1DEECB2BE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8098B5BD-3D77-87F5-D282-C1C90EF0A4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193D6-FE3D-4C9D-8B9C-5E0DC761E19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6305243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10000">
        <p:random/>
        <p:sndAc>
          <p:stSnd>
            <p:snd r:embed="rId1" name="camera.wav"/>
          </p:stSnd>
        </p:sndAc>
      </p:transition>
    </mc:Choice>
    <mc:Fallback xmlns="">
      <p:transition spd="slow" advClick="0" advTm="10000">
        <p:random/>
        <p:sndAc>
          <p:stSnd>
            <p:snd r:embed="rId3" name="camera.wav"/>
          </p:stSnd>
        </p:sndAc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5C5C832-7A9F-3A4A-A734-EE0A455AF8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AD61B55C-443E-FB38-52BC-744FC35A16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B8A6E5-22C6-4B76-A172-9F00657C184B}" type="datetimeFigureOut">
              <a:rPr lang="es-CO" smtClean="0"/>
              <a:t>25/03/2026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E4CEA6FC-36B1-373C-ACDB-A8D0E02D41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9FED59B1-E497-F0ED-DBAE-975A2A5256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193D6-FE3D-4C9D-8B9C-5E0DC761E19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9478899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10000">
        <p:random/>
        <p:sndAc>
          <p:stSnd>
            <p:snd r:embed="rId1" name="camera.wav"/>
          </p:stSnd>
        </p:sndAc>
      </p:transition>
    </mc:Choice>
    <mc:Fallback xmlns="">
      <p:transition spd="slow" advClick="0" advTm="10000">
        <p:random/>
        <p:sndAc>
          <p:stSnd>
            <p:snd r:embed="rId3" name="camera.wav"/>
          </p:stSnd>
        </p:sndAc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D1B3280C-AA27-EE38-761D-C5B1A2F2E7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B8A6E5-22C6-4B76-A172-9F00657C184B}" type="datetimeFigureOut">
              <a:rPr lang="es-CO" smtClean="0"/>
              <a:t>25/03/2026</a:t>
            </a:fld>
            <a:endParaRPr lang="es-CO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A7E12FA1-2375-C83C-E8F0-C3009AFEF7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19CC50A5-8E62-4FDD-69E4-FB745FB398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193D6-FE3D-4C9D-8B9C-5E0DC761E19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7372107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10000">
        <p:random/>
        <p:sndAc>
          <p:stSnd>
            <p:snd r:embed="rId1" name="camera.wav"/>
          </p:stSnd>
        </p:sndAc>
      </p:transition>
    </mc:Choice>
    <mc:Fallback xmlns="">
      <p:transition spd="slow" advClick="0" advTm="10000">
        <p:random/>
        <p:sndAc>
          <p:stSnd>
            <p:snd r:embed="rId3" name="camera.wav"/>
          </p:stSnd>
        </p:sndAc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B8A578D-3BC7-AC44-24B4-177D1C352D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2A5383E0-FDC2-9FB9-3047-CBE9625525D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A49E5808-B513-D7FC-E270-0E3A1204F5A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6E41F202-5271-D5A8-C781-5BCAA8CF3F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B8A6E5-22C6-4B76-A172-9F00657C184B}" type="datetimeFigureOut">
              <a:rPr lang="es-CO" smtClean="0"/>
              <a:t>25/03/2026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50DE4B85-EAD7-16B8-79B3-25C4EAFB4F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B14378A8-3013-0B0E-8964-494C005DC6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193D6-FE3D-4C9D-8B9C-5E0DC761E19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8367741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10000">
        <p:random/>
        <p:sndAc>
          <p:stSnd>
            <p:snd r:embed="rId1" name="camera.wav"/>
          </p:stSnd>
        </p:sndAc>
      </p:transition>
    </mc:Choice>
    <mc:Fallback xmlns="">
      <p:transition spd="slow" advClick="0" advTm="10000">
        <p:random/>
        <p:sndAc>
          <p:stSnd>
            <p:snd r:embed="rId3" name="camera.wav"/>
          </p:stSnd>
        </p:sndAc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A361165-A15F-EC8A-F64A-4FED81FE9B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2FBB5C0D-790C-8D3E-BE5B-0F7DD719A7F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7C81B4F1-135E-1A9D-865A-10F5D3AA463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ADD4B4C0-2E84-8AC8-2A98-02F3E5159C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B8A6E5-22C6-4B76-A172-9F00657C184B}" type="datetimeFigureOut">
              <a:rPr lang="es-CO" smtClean="0"/>
              <a:t>25/03/2026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3F67D8AA-6C5F-D8A7-624D-338330D92F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5B8A120A-D158-AFA7-E861-95C64EAA0F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193D6-FE3D-4C9D-8B9C-5E0DC761E19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5639294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10000">
        <p:random/>
        <p:sndAc>
          <p:stSnd>
            <p:snd r:embed="rId1" name="camera.wav"/>
          </p:stSnd>
        </p:sndAc>
      </p:transition>
    </mc:Choice>
    <mc:Fallback xmlns="">
      <p:transition spd="slow" advClick="0" advTm="10000">
        <p:random/>
        <p:sndAc>
          <p:stSnd>
            <p:snd r:embed="rId3" name="camera.wav"/>
          </p:stSnd>
        </p:sndAc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9E46C12E-5B7D-A6B0-C151-A7CC23BE9F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482934FB-0982-5F47-C943-366CDADAB23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452A852A-3FD2-8EC6-8F2D-21BC608A964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00B8A6E5-22C6-4B76-A172-9F00657C184B}" type="datetimeFigureOut">
              <a:rPr lang="es-CO" smtClean="0"/>
              <a:t>25/03/2026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E0DA21E2-FFD8-0FB7-F9E4-F280BFC3C37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5373E92B-F967-91F9-AF2C-943D0BCD394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00E193D6-FE3D-4C9D-8B9C-5E0DC761E19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979480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500" advClick="0" advTm="10000">
        <p:random/>
        <p:sndAc>
          <p:stSnd>
            <p:snd r:embed="rId13" name="camera.wav"/>
          </p:stSnd>
        </p:sndAc>
      </p:transition>
    </mc:Choice>
    <mc:Fallback xmlns="">
      <p:transition spd="slow" advClick="0" advTm="10000">
        <p:random/>
        <p:sndAc>
          <p:stSnd>
            <p:snd r:embed="rId14" name="camera.wav"/>
          </p:stSnd>
        </p:sndAc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1.wav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1.wav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customXml" Target="../ink/ink3.xml"/><Relationship Id="rId3" Type="http://schemas.openxmlformats.org/officeDocument/2006/relationships/image" Target="../media/image4.png"/><Relationship Id="rId7" Type="http://schemas.openxmlformats.org/officeDocument/2006/relationships/image" Target="../media/image6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customXml" Target="../ink/ink2.xml"/><Relationship Id="rId11" Type="http://schemas.openxmlformats.org/officeDocument/2006/relationships/image" Target="../media/image8.png"/><Relationship Id="rId5" Type="http://schemas.openxmlformats.org/officeDocument/2006/relationships/image" Target="../media/image5.png"/><Relationship Id="rId10" Type="http://schemas.openxmlformats.org/officeDocument/2006/relationships/customXml" Target="../ink/ink4.xml"/><Relationship Id="rId4" Type="http://schemas.openxmlformats.org/officeDocument/2006/relationships/customXml" Target="../ink/ink1.xml"/><Relationship Id="rId9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customXml" Target="../ink/ink7.xml"/><Relationship Id="rId13" Type="http://schemas.openxmlformats.org/officeDocument/2006/relationships/customXml" Target="../ink/ink10.xml"/><Relationship Id="rId18" Type="http://schemas.openxmlformats.org/officeDocument/2006/relationships/image" Target="../media/image15.png"/><Relationship Id="rId26" Type="http://schemas.openxmlformats.org/officeDocument/2006/relationships/image" Target="../media/image19.png"/><Relationship Id="rId3" Type="http://schemas.openxmlformats.org/officeDocument/2006/relationships/image" Target="../media/image50.png"/><Relationship Id="rId21" Type="http://schemas.openxmlformats.org/officeDocument/2006/relationships/customXml" Target="../ink/ink14.xml"/><Relationship Id="rId7" Type="http://schemas.openxmlformats.org/officeDocument/2006/relationships/image" Target="../media/image10.png"/><Relationship Id="rId12" Type="http://schemas.openxmlformats.org/officeDocument/2006/relationships/image" Target="../media/image12.png"/><Relationship Id="rId17" Type="http://schemas.openxmlformats.org/officeDocument/2006/relationships/customXml" Target="../ink/ink12.xml"/><Relationship Id="rId25" Type="http://schemas.openxmlformats.org/officeDocument/2006/relationships/customXml" Target="../ink/ink16.xml"/><Relationship Id="rId2" Type="http://schemas.openxmlformats.org/officeDocument/2006/relationships/audio" Target="../media/audio1.wav"/><Relationship Id="rId16" Type="http://schemas.openxmlformats.org/officeDocument/2006/relationships/image" Target="../media/image14.png"/><Relationship Id="rId20" Type="http://schemas.openxmlformats.org/officeDocument/2006/relationships/image" Target="../media/image16.png"/><Relationship Id="rId29" Type="http://schemas.openxmlformats.org/officeDocument/2006/relationships/customXml" Target="../ink/ink18.xml"/><Relationship Id="rId1" Type="http://schemas.openxmlformats.org/officeDocument/2006/relationships/slideLayout" Target="../slideLayouts/slideLayout2.xml"/><Relationship Id="rId6" Type="http://schemas.openxmlformats.org/officeDocument/2006/relationships/customXml" Target="../ink/ink6.xml"/><Relationship Id="rId11" Type="http://schemas.openxmlformats.org/officeDocument/2006/relationships/customXml" Target="../ink/ink9.xml"/><Relationship Id="rId24" Type="http://schemas.openxmlformats.org/officeDocument/2006/relationships/image" Target="../media/image18.png"/><Relationship Id="rId32" Type="http://schemas.openxmlformats.org/officeDocument/2006/relationships/audio" Target="../media/audio1.wav"/><Relationship Id="rId5" Type="http://schemas.openxmlformats.org/officeDocument/2006/relationships/image" Target="../media/image9.png"/><Relationship Id="rId15" Type="http://schemas.openxmlformats.org/officeDocument/2006/relationships/customXml" Target="../ink/ink11.xml"/><Relationship Id="rId23" Type="http://schemas.openxmlformats.org/officeDocument/2006/relationships/customXml" Target="../ink/ink15.xml"/><Relationship Id="rId28" Type="http://schemas.openxmlformats.org/officeDocument/2006/relationships/image" Target="../media/image20.png"/><Relationship Id="rId10" Type="http://schemas.openxmlformats.org/officeDocument/2006/relationships/image" Target="../media/image11.png"/><Relationship Id="rId19" Type="http://schemas.openxmlformats.org/officeDocument/2006/relationships/customXml" Target="../ink/ink13.xml"/><Relationship Id="rId31" Type="http://schemas.openxmlformats.org/officeDocument/2006/relationships/image" Target="../media/image22.gif"/><Relationship Id="rId4" Type="http://schemas.openxmlformats.org/officeDocument/2006/relationships/customXml" Target="../ink/ink5.xml"/><Relationship Id="rId9" Type="http://schemas.openxmlformats.org/officeDocument/2006/relationships/customXml" Target="../ink/ink8.xml"/><Relationship Id="rId14" Type="http://schemas.openxmlformats.org/officeDocument/2006/relationships/image" Target="../media/image13.png"/><Relationship Id="rId22" Type="http://schemas.openxmlformats.org/officeDocument/2006/relationships/image" Target="../media/image17.png"/><Relationship Id="rId27" Type="http://schemas.openxmlformats.org/officeDocument/2006/relationships/customXml" Target="../ink/ink17.xml"/><Relationship Id="rId30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1" name="Rectangle 10">
            <a:extLst>
              <a:ext uri="{FF2B5EF4-FFF2-40B4-BE49-F238E27FC236}">
                <a16:creationId xmlns:a16="http://schemas.microsoft.com/office/drawing/2014/main" id="{06DA9DF9-31F7-4056-B42E-878CC92417B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3EBCC1C9-FD54-73BE-57A6-7FD6F5EE0A8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43468" y="643467"/>
            <a:ext cx="4620584" cy="4567137"/>
          </a:xfrm>
        </p:spPr>
        <p:txBody>
          <a:bodyPr>
            <a:normAutofit/>
          </a:bodyPr>
          <a:lstStyle/>
          <a:p>
            <a:pPr algn="l"/>
            <a:r>
              <a:rPr lang="es-ES" sz="4400" b="1" dirty="0">
                <a:solidFill>
                  <a:srgbClr val="0070C0"/>
                </a:solidFill>
              </a:rPr>
              <a:t>CONVERSION ANALOGA A DIGITAL   “ADC”</a:t>
            </a:r>
            <a:endParaRPr lang="es-CO" sz="4400" b="1" dirty="0">
              <a:solidFill>
                <a:srgbClr val="0070C0"/>
              </a:solidFill>
            </a:endParaRP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656C41FE-77DC-E7DD-1901-0FE8E8B0E02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43467" y="5277684"/>
            <a:ext cx="4620584" cy="775494"/>
          </a:xfrm>
        </p:spPr>
        <p:txBody>
          <a:bodyPr>
            <a:normAutofit/>
          </a:bodyPr>
          <a:lstStyle/>
          <a:p>
            <a:pPr algn="l"/>
            <a:r>
              <a:rPr lang="es-ES"/>
              <a:t>Ing. Juan Carlos Vizcaino Aponte</a:t>
            </a:r>
            <a:endParaRPr lang="es-CO"/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CD01D74A-0108-A0C7-D711-1B8AF862418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" b="23230"/>
          <a:stretch>
            <a:fillRect/>
          </a:stretch>
        </p:blipFill>
        <p:spPr>
          <a:xfrm>
            <a:off x="6229215" y="10"/>
            <a:ext cx="5962785" cy="6857990"/>
          </a:xfrm>
          <a:custGeom>
            <a:avLst/>
            <a:gdLst/>
            <a:ahLst/>
            <a:cxnLst/>
            <a:rect l="l" t="t" r="r" b="b"/>
            <a:pathLst>
              <a:path w="5962785" h="6858000">
                <a:moveTo>
                  <a:pt x="1044839" y="0"/>
                </a:moveTo>
                <a:lnTo>
                  <a:pt x="5962785" y="0"/>
                </a:lnTo>
                <a:lnTo>
                  <a:pt x="5962785" y="6858000"/>
                </a:lnTo>
                <a:lnTo>
                  <a:pt x="1469886" y="6858000"/>
                </a:lnTo>
                <a:lnTo>
                  <a:pt x="1416006" y="6823984"/>
                </a:lnTo>
                <a:cubicBezTo>
                  <a:pt x="1356767" y="6787940"/>
                  <a:pt x="1296437" y="6755500"/>
                  <a:pt x="1232473" y="6733873"/>
                </a:cubicBezTo>
                <a:cubicBezTo>
                  <a:pt x="1145250" y="6705037"/>
                  <a:pt x="1060933" y="6654575"/>
                  <a:pt x="1075471" y="6503186"/>
                </a:cubicBezTo>
                <a:cubicBezTo>
                  <a:pt x="1078378" y="6459932"/>
                  <a:pt x="1055118" y="6427493"/>
                  <a:pt x="1020229" y="6438306"/>
                </a:cubicBezTo>
                <a:cubicBezTo>
                  <a:pt x="953358" y="6459932"/>
                  <a:pt x="921375" y="6398656"/>
                  <a:pt x="883579" y="6351798"/>
                </a:cubicBezTo>
                <a:cubicBezTo>
                  <a:pt x="816707" y="6268895"/>
                  <a:pt x="752743" y="6182387"/>
                  <a:pt x="645167" y="6167969"/>
                </a:cubicBezTo>
                <a:cubicBezTo>
                  <a:pt x="665519" y="6103088"/>
                  <a:pt x="700408" y="6110298"/>
                  <a:pt x="732391" y="6124716"/>
                </a:cubicBezTo>
                <a:cubicBezTo>
                  <a:pt x="816707" y="6160761"/>
                  <a:pt x="901023" y="6200410"/>
                  <a:pt x="985339" y="6236455"/>
                </a:cubicBezTo>
                <a:cubicBezTo>
                  <a:pt x="1040581" y="6258081"/>
                  <a:pt x="1095822" y="6290522"/>
                  <a:pt x="1168509" y="6265291"/>
                </a:cubicBezTo>
                <a:cubicBezTo>
                  <a:pt x="1104545" y="6135530"/>
                  <a:pt x="996969" y="6110298"/>
                  <a:pt x="909746" y="6070649"/>
                </a:cubicBezTo>
                <a:cubicBezTo>
                  <a:pt x="802169" y="6020185"/>
                  <a:pt x="738206" y="5926470"/>
                  <a:pt x="659704" y="5818335"/>
                </a:cubicBezTo>
                <a:cubicBezTo>
                  <a:pt x="738206" y="5789500"/>
                  <a:pt x="787632" y="5868798"/>
                  <a:pt x="851597" y="5865193"/>
                </a:cubicBezTo>
                <a:cubicBezTo>
                  <a:pt x="854504" y="5854380"/>
                  <a:pt x="860319" y="5832753"/>
                  <a:pt x="860319" y="5832753"/>
                </a:cubicBezTo>
                <a:cubicBezTo>
                  <a:pt x="755650" y="5775081"/>
                  <a:pt x="709132" y="5666947"/>
                  <a:pt x="691686" y="5533581"/>
                </a:cubicBezTo>
                <a:cubicBezTo>
                  <a:pt x="685872" y="5465095"/>
                  <a:pt x="648075" y="5443468"/>
                  <a:pt x="610278" y="5411029"/>
                </a:cubicBezTo>
                <a:cubicBezTo>
                  <a:pt x="482350" y="5299289"/>
                  <a:pt x="345700" y="5198364"/>
                  <a:pt x="238123" y="5046976"/>
                </a:cubicBezTo>
                <a:cubicBezTo>
                  <a:pt x="363144" y="5064998"/>
                  <a:pt x="461997" y="5165924"/>
                  <a:pt x="592833" y="5209177"/>
                </a:cubicBezTo>
                <a:cubicBezTo>
                  <a:pt x="488165" y="5043371"/>
                  <a:pt x="351514" y="4956864"/>
                  <a:pt x="226494" y="4855939"/>
                </a:cubicBezTo>
                <a:cubicBezTo>
                  <a:pt x="168344" y="4809081"/>
                  <a:pt x="116011" y="4751408"/>
                  <a:pt x="49139" y="4726177"/>
                </a:cubicBezTo>
                <a:cubicBezTo>
                  <a:pt x="25879" y="4718968"/>
                  <a:pt x="-14825" y="4700947"/>
                  <a:pt x="5527" y="4650483"/>
                </a:cubicBezTo>
                <a:cubicBezTo>
                  <a:pt x="22972" y="4607230"/>
                  <a:pt x="54954" y="4621648"/>
                  <a:pt x="84029" y="4632460"/>
                </a:cubicBezTo>
                <a:cubicBezTo>
                  <a:pt x="153807" y="4661296"/>
                  <a:pt x="229401" y="4661296"/>
                  <a:pt x="325347" y="4661296"/>
                </a:cubicBezTo>
                <a:cubicBezTo>
                  <a:pt x="243939" y="4524326"/>
                  <a:pt x="95658" y="4567580"/>
                  <a:pt x="25879" y="4423401"/>
                </a:cubicBezTo>
                <a:cubicBezTo>
                  <a:pt x="113103" y="4398170"/>
                  <a:pt x="179975" y="4448632"/>
                  <a:pt x="249753" y="4459446"/>
                </a:cubicBezTo>
                <a:cubicBezTo>
                  <a:pt x="313718" y="4470259"/>
                  <a:pt x="328254" y="4445028"/>
                  <a:pt x="313718" y="4365729"/>
                </a:cubicBezTo>
                <a:cubicBezTo>
                  <a:pt x="290458" y="4243177"/>
                  <a:pt x="325347" y="4181900"/>
                  <a:pt x="418386" y="4214341"/>
                </a:cubicBezTo>
                <a:cubicBezTo>
                  <a:pt x="505609" y="4246781"/>
                  <a:pt x="514332" y="4199922"/>
                  <a:pt x="491072" y="4131438"/>
                </a:cubicBezTo>
                <a:cubicBezTo>
                  <a:pt x="456183" y="4030512"/>
                  <a:pt x="493979" y="3951214"/>
                  <a:pt x="520147" y="3864706"/>
                </a:cubicBezTo>
                <a:cubicBezTo>
                  <a:pt x="560851" y="3734945"/>
                  <a:pt x="543407" y="3670064"/>
                  <a:pt x="459090" y="3572743"/>
                </a:cubicBezTo>
                <a:cubicBezTo>
                  <a:pt x="409664" y="3518676"/>
                  <a:pt x="360236" y="3471818"/>
                  <a:pt x="290458" y="3424959"/>
                </a:cubicBezTo>
                <a:cubicBezTo>
                  <a:pt x="450368" y="3399728"/>
                  <a:pt x="284643" y="3313221"/>
                  <a:pt x="339884" y="3259153"/>
                </a:cubicBezTo>
                <a:cubicBezTo>
                  <a:pt x="453275" y="3237527"/>
                  <a:pt x="543407" y="3410542"/>
                  <a:pt x="697501" y="3360078"/>
                </a:cubicBezTo>
                <a:cubicBezTo>
                  <a:pt x="511425" y="3212294"/>
                  <a:pt x="302087" y="3165436"/>
                  <a:pt x="165437" y="2967190"/>
                </a:cubicBezTo>
                <a:cubicBezTo>
                  <a:pt x="197419" y="2923937"/>
                  <a:pt x="229401" y="2967190"/>
                  <a:pt x="255568" y="2949167"/>
                </a:cubicBezTo>
                <a:cubicBezTo>
                  <a:pt x="255568" y="2938354"/>
                  <a:pt x="560851" y="3006840"/>
                  <a:pt x="578296" y="2725691"/>
                </a:cubicBezTo>
                <a:cubicBezTo>
                  <a:pt x="584111" y="2725691"/>
                  <a:pt x="589926" y="2725691"/>
                  <a:pt x="595740" y="2714876"/>
                </a:cubicBezTo>
                <a:cubicBezTo>
                  <a:pt x="627722" y="2675228"/>
                  <a:pt x="598648" y="2581510"/>
                  <a:pt x="650982" y="2574301"/>
                </a:cubicBezTo>
                <a:cubicBezTo>
                  <a:pt x="709132" y="2567092"/>
                  <a:pt x="764373" y="2534653"/>
                  <a:pt x="825429" y="2552674"/>
                </a:cubicBezTo>
                <a:cubicBezTo>
                  <a:pt x="871949" y="2567092"/>
                  <a:pt x="921375" y="2585115"/>
                  <a:pt x="970802" y="2585115"/>
                </a:cubicBezTo>
                <a:cubicBezTo>
                  <a:pt x="1023136" y="2585115"/>
                  <a:pt x="1095822" y="2707668"/>
                  <a:pt x="1127805" y="2545465"/>
                </a:cubicBezTo>
                <a:cubicBezTo>
                  <a:pt x="1127805" y="2538257"/>
                  <a:pt x="1217936" y="2556280"/>
                  <a:pt x="1267362" y="2563488"/>
                </a:cubicBezTo>
                <a:cubicBezTo>
                  <a:pt x="1308067" y="2570698"/>
                  <a:pt x="1357494" y="2603137"/>
                  <a:pt x="1386568" y="2538257"/>
                </a:cubicBezTo>
                <a:cubicBezTo>
                  <a:pt x="1401105" y="2498607"/>
                  <a:pt x="1331326" y="2426518"/>
                  <a:pt x="1270270" y="2419309"/>
                </a:cubicBezTo>
                <a:cubicBezTo>
                  <a:pt x="1215029" y="2412101"/>
                  <a:pt x="1159787" y="2404892"/>
                  <a:pt x="1107453" y="2419309"/>
                </a:cubicBezTo>
                <a:cubicBezTo>
                  <a:pt x="1043489" y="2437331"/>
                  <a:pt x="1008599" y="2408495"/>
                  <a:pt x="991154" y="2343615"/>
                </a:cubicBezTo>
                <a:cubicBezTo>
                  <a:pt x="970802" y="2275131"/>
                  <a:pt x="933005" y="2239085"/>
                  <a:pt x="880671" y="2206645"/>
                </a:cubicBezTo>
                <a:cubicBezTo>
                  <a:pt x="752743" y="2127346"/>
                  <a:pt x="630630" y="2033629"/>
                  <a:pt x="491072" y="1986771"/>
                </a:cubicBezTo>
                <a:cubicBezTo>
                  <a:pt x="464905" y="1979562"/>
                  <a:pt x="432923" y="1965145"/>
                  <a:pt x="421293" y="1903868"/>
                </a:cubicBezTo>
                <a:cubicBezTo>
                  <a:pt x="799262" y="1997584"/>
                  <a:pt x="1142342" y="2239085"/>
                  <a:pt x="1531941" y="2224667"/>
                </a:cubicBezTo>
                <a:cubicBezTo>
                  <a:pt x="1427272" y="2148974"/>
                  <a:pt x="1302252" y="2145369"/>
                  <a:pt x="1188861" y="2091301"/>
                </a:cubicBezTo>
                <a:cubicBezTo>
                  <a:pt x="1270270" y="2051652"/>
                  <a:pt x="1345864" y="2094906"/>
                  <a:pt x="1421458" y="2116532"/>
                </a:cubicBezTo>
                <a:cubicBezTo>
                  <a:pt x="1485422" y="2134554"/>
                  <a:pt x="1543571" y="2138160"/>
                  <a:pt x="1549386" y="2026420"/>
                </a:cubicBezTo>
                <a:cubicBezTo>
                  <a:pt x="1549386" y="2015607"/>
                  <a:pt x="1549386" y="2008398"/>
                  <a:pt x="1549386" y="1997584"/>
                </a:cubicBezTo>
                <a:cubicBezTo>
                  <a:pt x="1526126" y="1950727"/>
                  <a:pt x="1494144" y="1929099"/>
                  <a:pt x="1453440" y="1914682"/>
                </a:cubicBezTo>
                <a:cubicBezTo>
                  <a:pt x="1430180" y="1907473"/>
                  <a:pt x="1398198" y="1893056"/>
                  <a:pt x="1398198" y="1860614"/>
                </a:cubicBezTo>
                <a:cubicBezTo>
                  <a:pt x="1401105" y="1738063"/>
                  <a:pt x="1322604" y="1702018"/>
                  <a:pt x="1247011" y="1665972"/>
                </a:cubicBezTo>
                <a:cubicBezTo>
                  <a:pt x="1287715" y="1604696"/>
                  <a:pt x="1322604" y="1647950"/>
                  <a:pt x="1354586" y="1644345"/>
                </a:cubicBezTo>
                <a:cubicBezTo>
                  <a:pt x="1374939" y="1640741"/>
                  <a:pt x="1395290" y="1637138"/>
                  <a:pt x="1395290" y="1604696"/>
                </a:cubicBezTo>
                <a:cubicBezTo>
                  <a:pt x="1395290" y="1579465"/>
                  <a:pt x="1386568" y="1547025"/>
                  <a:pt x="1366216" y="1547025"/>
                </a:cubicBezTo>
                <a:cubicBezTo>
                  <a:pt x="1238288" y="1543420"/>
                  <a:pt x="1165601" y="1370405"/>
                  <a:pt x="1031858" y="1370405"/>
                </a:cubicBezTo>
                <a:cubicBezTo>
                  <a:pt x="950450" y="1370405"/>
                  <a:pt x="1072563" y="1273083"/>
                  <a:pt x="1005692" y="1233435"/>
                </a:cubicBezTo>
                <a:cubicBezTo>
                  <a:pt x="991154" y="1222621"/>
                  <a:pt x="1046396" y="1208203"/>
                  <a:pt x="1069655" y="1211808"/>
                </a:cubicBezTo>
                <a:cubicBezTo>
                  <a:pt x="1092915" y="1215412"/>
                  <a:pt x="1113268" y="1240644"/>
                  <a:pt x="1142342" y="1222621"/>
                </a:cubicBezTo>
                <a:cubicBezTo>
                  <a:pt x="1156879" y="1157741"/>
                  <a:pt x="1119082" y="1132510"/>
                  <a:pt x="1084193" y="1114487"/>
                </a:cubicBezTo>
                <a:cubicBezTo>
                  <a:pt x="1008599" y="1071234"/>
                  <a:pt x="933005" y="1020771"/>
                  <a:pt x="848689" y="1006353"/>
                </a:cubicBezTo>
                <a:cubicBezTo>
                  <a:pt x="819615" y="1002748"/>
                  <a:pt x="802169" y="984726"/>
                  <a:pt x="805077" y="948681"/>
                </a:cubicBezTo>
                <a:cubicBezTo>
                  <a:pt x="810892" y="901822"/>
                  <a:pt x="839967" y="916240"/>
                  <a:pt x="863226" y="919844"/>
                </a:cubicBezTo>
                <a:cubicBezTo>
                  <a:pt x="877764" y="923450"/>
                  <a:pt x="892301" y="934263"/>
                  <a:pt x="906838" y="909031"/>
                </a:cubicBezTo>
                <a:cubicBezTo>
                  <a:pt x="566666" y="653113"/>
                  <a:pt x="386404" y="667532"/>
                  <a:pt x="5527" y="458471"/>
                </a:cubicBezTo>
                <a:cubicBezTo>
                  <a:pt x="89843" y="418822"/>
                  <a:pt x="150900" y="447658"/>
                  <a:pt x="209049" y="454867"/>
                </a:cubicBezTo>
                <a:cubicBezTo>
                  <a:pt x="354422" y="472890"/>
                  <a:pt x="264290" y="505329"/>
                  <a:pt x="409664" y="526956"/>
                </a:cubicBezTo>
                <a:cubicBezTo>
                  <a:pt x="479443" y="537770"/>
                  <a:pt x="543407" y="573815"/>
                  <a:pt x="621908" y="516143"/>
                </a:cubicBezTo>
                <a:cubicBezTo>
                  <a:pt x="674242" y="476494"/>
                  <a:pt x="758558" y="519747"/>
                  <a:pt x="822522" y="552188"/>
                </a:cubicBezTo>
                <a:cubicBezTo>
                  <a:pt x="874856" y="581024"/>
                  <a:pt x="927190" y="588232"/>
                  <a:pt x="996969" y="552188"/>
                </a:cubicBezTo>
                <a:cubicBezTo>
                  <a:pt x="933005" y="530562"/>
                  <a:pt x="883579" y="512539"/>
                  <a:pt x="834151" y="498120"/>
                </a:cubicBezTo>
                <a:cubicBezTo>
                  <a:pt x="793447" y="487307"/>
                  <a:pt x="770187" y="462076"/>
                  <a:pt x="773095" y="408008"/>
                </a:cubicBezTo>
                <a:cubicBezTo>
                  <a:pt x="773095" y="379172"/>
                  <a:pt x="764373" y="339523"/>
                  <a:pt x="793447" y="325106"/>
                </a:cubicBezTo>
                <a:cubicBezTo>
                  <a:pt x="816707" y="310688"/>
                  <a:pt x="848689" y="325106"/>
                  <a:pt x="860319" y="350336"/>
                </a:cubicBezTo>
                <a:cubicBezTo>
                  <a:pt x="874856" y="397195"/>
                  <a:pt x="889393" y="440449"/>
                  <a:pt x="938820" y="444054"/>
                </a:cubicBezTo>
                <a:cubicBezTo>
                  <a:pt x="1005692" y="451262"/>
                  <a:pt x="967894" y="422426"/>
                  <a:pt x="956265" y="386381"/>
                </a:cubicBezTo>
                <a:cubicBezTo>
                  <a:pt x="944635" y="346733"/>
                  <a:pt x="979525" y="335919"/>
                  <a:pt x="1002784" y="343127"/>
                </a:cubicBezTo>
                <a:cubicBezTo>
                  <a:pt x="1090008" y="375569"/>
                  <a:pt x="1180139" y="317897"/>
                  <a:pt x="1270270" y="364755"/>
                </a:cubicBezTo>
                <a:cubicBezTo>
                  <a:pt x="1247011" y="249411"/>
                  <a:pt x="1197583" y="198949"/>
                  <a:pt x="1092915" y="180926"/>
                </a:cubicBezTo>
                <a:cubicBezTo>
                  <a:pt x="1055118" y="177322"/>
                  <a:pt x="1014414" y="184530"/>
                  <a:pt x="979525" y="152090"/>
                </a:cubicBezTo>
                <a:cubicBezTo>
                  <a:pt x="959172" y="134068"/>
                  <a:pt x="938820" y="112441"/>
                  <a:pt x="953358" y="76396"/>
                </a:cubicBezTo>
                <a:cubicBezTo>
                  <a:pt x="962080" y="51165"/>
                  <a:pt x="985339" y="51165"/>
                  <a:pt x="1005692" y="58373"/>
                </a:cubicBezTo>
                <a:cubicBezTo>
                  <a:pt x="1090008" y="98023"/>
                  <a:pt x="1180139" y="108837"/>
                  <a:pt x="1267362" y="123254"/>
                </a:cubicBezTo>
                <a:cubicBezTo>
                  <a:pt x="1281900" y="126859"/>
                  <a:pt x="1296437" y="134068"/>
                  <a:pt x="1310975" y="98023"/>
                </a:cubicBezTo>
                <a:cubicBezTo>
                  <a:pt x="1260095" y="81803"/>
                  <a:pt x="1209941" y="62879"/>
                  <a:pt x="1159787" y="43505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26258838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10000">
        <p:random/>
        <p:sndAc>
          <p:stSnd>
            <p:snd r:embed="rId2" name="camera.wav"/>
          </p:stSnd>
        </p:sndAc>
      </p:transition>
    </mc:Choice>
    <mc:Fallback xmlns="">
      <p:transition spd="slow" advClick="0" advTm="10000">
        <p:random/>
        <p:sndAc>
          <p:stSnd>
            <p:snd r:embed="rId4" name="camera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4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39ED747-B884-7BF3-6E84-8454BED64C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b="1" dirty="0">
                <a:solidFill>
                  <a:srgbClr val="00B050"/>
                </a:solidFill>
              </a:rPr>
              <a:t>ARDUINO ENTRADAS ANALOGAS</a:t>
            </a:r>
            <a:endParaRPr lang="es-CO" dirty="0">
              <a:solidFill>
                <a:srgbClr val="00B050"/>
              </a:solidFill>
            </a:endParaRP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39FA5B0F-1BAA-F35F-C127-0BB44D98D8F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1013" y="1825625"/>
            <a:ext cx="11032787" cy="345649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s-ES" sz="4000" dirty="0"/>
              <a:t>La </a:t>
            </a:r>
            <a:r>
              <a:rPr lang="es-ES" sz="4000" b="1" dirty="0"/>
              <a:t>conversión analógica a digital (A/D o ADC)</a:t>
            </a:r>
            <a:r>
              <a:rPr lang="es-ES" sz="4000" dirty="0"/>
              <a:t> es el proceso mediante el cual una señal continua (analógica) se transforma en una señal discreta (digital) que puede ser procesada por sistemas digitales como microcontroladores, computadores o </a:t>
            </a:r>
            <a:r>
              <a:rPr lang="es-ES" sz="4000" dirty="0" err="1"/>
              <a:t>DSPs</a:t>
            </a:r>
            <a:r>
              <a:rPr lang="es-ES" sz="40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9967476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10000">
        <p:random/>
        <p:sndAc>
          <p:stSnd>
            <p:snd r:embed="rId2" name="camera.wav"/>
          </p:stSnd>
        </p:sndAc>
      </p:transition>
    </mc:Choice>
    <mc:Fallback xmlns="">
      <p:transition spd="slow" advClick="0" advTm="10000">
        <p:random/>
        <p:sndAc>
          <p:stSnd>
            <p:snd r:embed="rId3" name="camera.wav"/>
          </p:stSnd>
        </p:sndAc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EFEB70D-97BF-028F-F80C-E25A12BB86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O" dirty="0"/>
              <a:t>El proceso se divide en </a:t>
            </a:r>
            <a:r>
              <a:rPr lang="es-CO" b="1" dirty="0"/>
              <a:t>3 etapas clave</a:t>
            </a:r>
            <a:r>
              <a:rPr lang="es-CO" dirty="0"/>
              <a:t>: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Marcador de contenido 2">
                <a:extLst>
                  <a:ext uri="{FF2B5EF4-FFF2-40B4-BE49-F238E27FC236}">
                    <a16:creationId xmlns:a16="http://schemas.microsoft.com/office/drawing/2014/main" id="{0B6F4B7C-EE0D-736C-7F6D-38E3AF854820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pPr marL="0" indent="0">
                  <a:buNone/>
                </a:pPr>
                <a:r>
                  <a:rPr lang="es-CO" b="1" dirty="0"/>
                  <a:t>1. Muestreo (</a:t>
                </a:r>
                <a:r>
                  <a:rPr lang="es-CO" b="1" dirty="0" err="1"/>
                  <a:t>Sampling</a:t>
                </a:r>
                <a:r>
                  <a:rPr lang="es-CO" b="1" dirty="0"/>
                  <a:t>)</a:t>
                </a:r>
              </a:p>
              <a:p>
                <a:pPr marL="0" indent="0">
                  <a:buNone/>
                </a:pPr>
                <a:r>
                  <a:rPr lang="es-CO" dirty="0"/>
                  <a:t>Se toma la señal analógica en intervalos de tiempo </a:t>
                </a:r>
              </a:p>
              <a:p>
                <a:pPr marL="0" indent="0">
                  <a:buNone/>
                </a:pPr>
                <a:r>
                  <a:rPr lang="es-CO" dirty="0"/>
                  <a:t>Frecuencia de muestreo: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ar-AE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ar-AE" i="1">
                            <a:latin typeface="Cambria Math" panose="02040503050406030204" pitchFamily="18" charset="0"/>
                          </a:rPr>
                          <m:t>𝑓</m:t>
                        </m:r>
                      </m:e>
                      <m:sub>
                        <m:r>
                          <a:rPr lang="ar-AE" i="1">
                            <a:latin typeface="Cambria Math" panose="02040503050406030204" pitchFamily="18" charset="0"/>
                          </a:rPr>
                          <m:t>𝑠</m:t>
                        </m:r>
                      </m:sub>
                    </m:sSub>
                  </m:oMath>
                </a14:m>
                <a:endParaRPr lang="ar-AE" dirty="0"/>
              </a:p>
              <a:p>
                <a:pPr marL="0" indent="0">
                  <a:buNone/>
                </a:pPr>
                <a:r>
                  <a:rPr lang="es-CO" dirty="0"/>
                  <a:t>Debe cumplir el criterio de Nyquist: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ar-AE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ar-AE" i="1">
                              <a:latin typeface="Cambria Math" panose="02040503050406030204" pitchFamily="18" charset="0"/>
                            </a:rPr>
                            <m:t>𝑓</m:t>
                          </m:r>
                        </m:e>
                        <m:sub>
                          <m:r>
                            <a:rPr lang="ar-AE" i="1">
                              <a:latin typeface="Cambria Math" panose="02040503050406030204" pitchFamily="18" charset="0"/>
                            </a:rPr>
                            <m:t>𝑠</m:t>
                          </m:r>
                        </m:sub>
                      </m:sSub>
                      <m:r>
                        <a:rPr lang="ar-AE">
                          <a:latin typeface="Cambria Math" panose="02040503050406030204" pitchFamily="18" charset="0"/>
                        </a:rPr>
                        <m:t>≥</m:t>
                      </m:r>
                      <m:r>
                        <a:rPr lang="ar-AE">
                          <a:latin typeface="Cambria Math" panose="02040503050406030204" pitchFamily="18" charset="0"/>
                        </a:rPr>
                        <m:t>2</m:t>
                      </m:r>
                      <m:sSub>
                        <m:sSubPr>
                          <m:ctrlPr>
                            <a:rPr lang="ar-AE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ar-AE" i="1">
                              <a:latin typeface="Cambria Math" panose="02040503050406030204" pitchFamily="18" charset="0"/>
                            </a:rPr>
                            <m:t>𝑓</m:t>
                          </m:r>
                        </m:e>
                        <m:sub>
                          <m:r>
                            <a:rPr lang="ar-AE" i="1">
                              <a:latin typeface="Cambria Math" panose="02040503050406030204" pitchFamily="18" charset="0"/>
                            </a:rPr>
                            <m:t>𝑚𝑎𝑥</m:t>
                          </m:r>
                        </m:sub>
                      </m:sSub>
                    </m:oMath>
                  </m:oMathPara>
                </a14:m>
                <a:endParaRPr lang="ar-AE" dirty="0"/>
              </a:p>
              <a:p>
                <a:pPr marL="0" indent="0">
                  <a:buNone/>
                </a:pPr>
                <a:endParaRPr lang="es-CO" dirty="0"/>
              </a:p>
              <a:p>
                <a:pPr marL="0" indent="0">
                  <a:buNone/>
                </a:pPr>
                <a:r>
                  <a:rPr lang="es-CO" dirty="0"/>
                  <a:t>👉 Si no se cumple → aparece </a:t>
                </a:r>
                <a:r>
                  <a:rPr lang="es-CO" b="1" dirty="0" err="1"/>
                  <a:t>aliasing</a:t>
                </a:r>
                <a:endParaRPr lang="es-CO" dirty="0"/>
              </a:p>
              <a:p>
                <a:endParaRPr lang="es-CO" dirty="0"/>
              </a:p>
            </p:txBody>
          </p:sp>
        </mc:Choice>
        <mc:Fallback>
          <p:sp>
            <p:nvSpPr>
              <p:cNvPr id="3" name="Marcador de contenido 2">
                <a:extLst>
                  <a:ext uri="{FF2B5EF4-FFF2-40B4-BE49-F238E27FC236}">
                    <a16:creationId xmlns:a16="http://schemas.microsoft.com/office/drawing/2014/main" id="{0B6F4B7C-EE0D-736C-7F6D-38E3AF854820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3"/>
                <a:stretch>
                  <a:fillRect l="-1217" t="-2381"/>
                </a:stretch>
              </a:blipFill>
            </p:spPr>
            <p:txBody>
              <a:bodyPr/>
              <a:lstStyle/>
              <a:p>
                <a:r>
                  <a:rPr lang="es-CO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4630641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10000">
        <p:random/>
        <p:sndAc>
          <p:stSnd>
            <p:snd r:embed="rId2" name="camera.wav"/>
          </p:stSnd>
        </p:sndAc>
      </p:transition>
    </mc:Choice>
    <mc:Fallback xmlns="">
      <p:transition spd="slow" advClick="0" advTm="10000">
        <p:random/>
        <p:sndAc>
          <p:stSnd>
            <p:snd r:embed="rId4" name="camera.wav"/>
          </p:stSnd>
        </p:sndAc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478CFF82-506A-D178-7A95-D83B062BAEA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77820"/>
            <a:ext cx="10515600" cy="6439711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s-ES" b="1" dirty="0"/>
              <a:t>2. Cuantificación</a:t>
            </a:r>
          </a:p>
          <a:p>
            <a:pPr marL="0" indent="0">
              <a:buNone/>
            </a:pPr>
            <a:r>
              <a:rPr lang="es-ES" dirty="0"/>
              <a:t>Se aproximan los valores a niveles discretos </a:t>
            </a:r>
          </a:p>
          <a:p>
            <a:pPr marL="0" indent="0">
              <a:buNone/>
            </a:pPr>
            <a:r>
              <a:rPr lang="es-ES" dirty="0"/>
              <a:t>Se introduce un error llamado: </a:t>
            </a:r>
          </a:p>
          <a:p>
            <a:pPr lvl="1"/>
            <a:r>
              <a:rPr lang="es-ES" b="1" dirty="0"/>
              <a:t>Error de cuantización</a:t>
            </a:r>
            <a:r>
              <a:rPr lang="es-ES" dirty="0"/>
              <a:t> </a:t>
            </a:r>
          </a:p>
          <a:p>
            <a:pPr marL="0" indent="0">
              <a:buNone/>
            </a:pPr>
            <a:r>
              <a:rPr lang="es-ES" dirty="0"/>
              <a:t>Ejemplo:</a:t>
            </a:r>
          </a:p>
          <a:p>
            <a:pPr marL="0" indent="0">
              <a:buNone/>
            </a:pPr>
            <a:r>
              <a:rPr lang="es-ES" dirty="0"/>
              <a:t>8 bits → 256 niveles </a:t>
            </a:r>
          </a:p>
          <a:p>
            <a:pPr marL="0" indent="0">
              <a:buNone/>
            </a:pPr>
            <a:r>
              <a:rPr lang="es-ES" dirty="0"/>
              <a:t>10 bits → 1024 niveles </a:t>
            </a:r>
          </a:p>
          <a:p>
            <a:pPr marL="0" indent="0">
              <a:buNone/>
            </a:pPr>
            <a:r>
              <a:rPr lang="es-ES" dirty="0"/>
              <a:t>12 bits → 4096 niveles </a:t>
            </a:r>
          </a:p>
          <a:p>
            <a:pPr marL="0" indent="0">
              <a:buNone/>
            </a:pPr>
            <a:br>
              <a:rPr lang="es-ES" dirty="0"/>
            </a:br>
            <a:endParaRPr lang="es-ES" dirty="0"/>
          </a:p>
          <a:p>
            <a:pPr marL="0" indent="0">
              <a:buNone/>
            </a:pPr>
            <a:r>
              <a:rPr lang="es-ES" b="1" dirty="0"/>
              <a:t>3. Codificación</a:t>
            </a:r>
          </a:p>
          <a:p>
            <a:pPr marL="0" indent="0">
              <a:buNone/>
            </a:pPr>
            <a:r>
              <a:rPr lang="es-ES" dirty="0"/>
              <a:t>Cada nivel se convierte en un número binario </a:t>
            </a:r>
          </a:p>
          <a:p>
            <a:pPr marL="0" indent="0">
              <a:buNone/>
            </a:pPr>
            <a:r>
              <a:rPr lang="es-ES" dirty="0"/>
              <a:t>Ejemplo: </a:t>
            </a:r>
          </a:p>
          <a:p>
            <a:pPr lvl="1"/>
            <a:r>
              <a:rPr lang="es-ES" dirty="0"/>
              <a:t>Nivel 5 → 00000101 </a:t>
            </a:r>
          </a:p>
          <a:p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29033225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10000">
        <p:random/>
        <p:sndAc>
          <p:stSnd>
            <p:snd r:embed="rId2" name="camera.wav"/>
          </p:stSnd>
        </p:sndAc>
      </p:transition>
    </mc:Choice>
    <mc:Fallback xmlns="">
      <p:transition spd="slow" advClick="0" advTm="10000">
        <p:random/>
        <p:sndAc>
          <p:stSnd>
            <p:snd r:embed="rId3" name="camera.wav"/>
          </p:stSnd>
        </p:sndAc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Marcador de contenido 2">
                <a:extLst>
                  <a:ext uri="{FF2B5EF4-FFF2-40B4-BE49-F238E27FC236}">
                    <a16:creationId xmlns:a16="http://schemas.microsoft.com/office/drawing/2014/main" id="{F475E410-675F-15DF-E522-1813400BBB48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768485" y="498271"/>
                <a:ext cx="10703302" cy="5450246"/>
              </a:xfrm>
            </p:spPr>
            <p:txBody>
              <a:bodyPr>
                <a:normAutofit lnSpcReduction="10000"/>
              </a:bodyPr>
              <a:lstStyle/>
              <a:p>
                <a:pPr>
                  <a:buNone/>
                </a:pPr>
                <a:r>
                  <a:rPr lang="es-CO" b="1" dirty="0"/>
                  <a:t>📊 Ejemplo práctico</a:t>
                </a:r>
              </a:p>
              <a:p>
                <a:pPr>
                  <a:buNone/>
                </a:pPr>
                <a:r>
                  <a:rPr lang="es-CO" dirty="0"/>
                  <a:t>Suponga:</a:t>
                </a:r>
              </a:p>
              <a:p>
                <a:r>
                  <a:rPr lang="es-CO" dirty="0"/>
                  <a:t>Señal: 0 a 5 V en entrada </a:t>
                </a:r>
                <a:r>
                  <a:rPr lang="es-CO" dirty="0" err="1"/>
                  <a:t>analoga</a:t>
                </a:r>
                <a:r>
                  <a:rPr lang="es-CO" dirty="0"/>
                  <a:t> </a:t>
                </a:r>
              </a:p>
              <a:p>
                <a:r>
                  <a:rPr lang="es-CO" dirty="0"/>
                  <a:t>Conversión ADC de 10 bits </a:t>
                </a:r>
              </a:p>
              <a:p>
                <a:pPr>
                  <a:buNone/>
                </a:pPr>
                <a:r>
                  <a:rPr lang="es-CO" dirty="0"/>
                  <a:t>Resolución:</a:t>
                </a:r>
              </a:p>
              <a:p>
                <a:pPr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es-CO"/>
                        <m:t>Resoluci</m:t>
                      </m:r>
                      <m:limUpp>
                        <m:limUppPr>
                          <m:ctrlPr>
                            <a:rPr lang="ar-AE" i="1">
                              <a:latin typeface="Cambria Math" panose="02040503050406030204" pitchFamily="18" charset="0"/>
                            </a:rPr>
                          </m:ctrlPr>
                        </m:limUppPr>
                        <m:e>
                          <m:r>
                            <m:rPr>
                              <m:nor/>
                            </m:rPr>
                            <a:rPr lang="es-CO" i="1"/>
                            <m:t>o</m:t>
                          </m:r>
                        </m:e>
                        <m:lim>
                          <m:r>
                            <a:rPr lang="ar-AE">
                              <a:latin typeface="Cambria Math" panose="02040503050406030204" pitchFamily="18" charset="0"/>
                            </a:rPr>
                            <m:t>ˊ</m:t>
                          </m:r>
                        </m:lim>
                      </m:limUpp>
                      <m:r>
                        <m:rPr>
                          <m:nor/>
                        </m:rPr>
                        <a:rPr lang="es-CO" i="1">
                          <a:latin typeface="Cambria Math" panose="02040503050406030204" pitchFamily="18" charset="0"/>
                        </a:rPr>
                        <m:t>n</m:t>
                      </m:r>
                      <m:r>
                        <a:rPr lang="es-CO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ar-AE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ar-AE">
                              <a:latin typeface="Cambria Math" panose="02040503050406030204" pitchFamily="18" charset="0"/>
                            </a:rPr>
                            <m:t>5</m:t>
                          </m:r>
                          <m:r>
                            <a:rPr lang="ar-AE" i="1">
                              <a:latin typeface="Cambria Math" panose="02040503050406030204" pitchFamily="18" charset="0"/>
                            </a:rPr>
                            <m:t>𝑉</m:t>
                          </m:r>
                        </m:num>
                        <m:den>
                          <m:r>
                            <a:rPr lang="ar-AE">
                              <a:latin typeface="Cambria Math" panose="02040503050406030204" pitchFamily="18" charset="0"/>
                            </a:rPr>
                            <m:t>1024</m:t>
                          </m:r>
                        </m:den>
                      </m:f>
                      <m:r>
                        <a:rPr lang="ar-AE">
                          <a:latin typeface="Cambria Math" panose="02040503050406030204" pitchFamily="18" charset="0"/>
                        </a:rPr>
                        <m:t>≈</m:t>
                      </m:r>
                      <m:r>
                        <a:rPr lang="ar-AE">
                          <a:latin typeface="Cambria Math" panose="02040503050406030204" pitchFamily="18" charset="0"/>
                        </a:rPr>
                        <m:t>4</m:t>
                      </m:r>
                      <m:r>
                        <a:rPr lang="ar-AE">
                          <a:latin typeface="Cambria Math" panose="02040503050406030204" pitchFamily="18" charset="0"/>
                        </a:rPr>
                        <m:t>.</m:t>
                      </m:r>
                      <m:r>
                        <a:rPr lang="ar-AE">
                          <a:latin typeface="Cambria Math" panose="02040503050406030204" pitchFamily="18" charset="0"/>
                        </a:rPr>
                        <m:t>88</m:t>
                      </m:r>
                      <m:r>
                        <m:rPr>
                          <m:nor/>
                        </m:rPr>
                        <a:rPr lang="ar-AE" i="1">
                          <a:latin typeface="Cambria Math" panose="02040503050406030204" pitchFamily="18" charset="0"/>
                        </a:rPr>
                        <m:t> </m:t>
                      </m:r>
                      <m:r>
                        <m:rPr>
                          <m:nor/>
                        </m:rPr>
                        <a:rPr lang="es-CO" i="1">
                          <a:latin typeface="Cambria Math" panose="02040503050406030204" pitchFamily="18" charset="0"/>
                        </a:rPr>
                        <m:t>mV</m:t>
                      </m:r>
                    </m:oMath>
                  </m:oMathPara>
                </a14:m>
                <a:endParaRPr lang="es-CO" dirty="0"/>
              </a:p>
              <a:p>
                <a:pPr>
                  <a:buNone/>
                </a:pPr>
                <a:r>
                  <a:rPr lang="es-CO" dirty="0"/>
                  <a:t>👉 Cada paso digital representa </a:t>
                </a:r>
                <a:r>
                  <a:rPr lang="es-CO" b="1" dirty="0"/>
                  <a:t>4.88 </a:t>
                </a:r>
                <a:r>
                  <a:rPr lang="es-CO" b="1" dirty="0" err="1"/>
                  <a:t>mV</a:t>
                </a:r>
                <a:endParaRPr lang="es-CO" b="1" dirty="0"/>
              </a:p>
              <a:p>
                <a:pPr>
                  <a:buNone/>
                </a:pPr>
                <a:endParaRPr lang="es-CO" b="1" dirty="0"/>
              </a:p>
              <a:p>
                <a:pPr>
                  <a:buNone/>
                </a:pPr>
                <a:r>
                  <a:rPr lang="es-CO" b="1" dirty="0"/>
                  <a:t>3,45v =&gt; lectura digital =  3,45/4,88mV = 706 (codificado a 10 bits)</a:t>
                </a:r>
              </a:p>
              <a:p>
                <a:pPr>
                  <a:buNone/>
                </a:pPr>
                <a:endParaRPr lang="es-CO" b="1" dirty="0"/>
              </a:p>
              <a:p>
                <a:pPr>
                  <a:buNone/>
                </a:pPr>
                <a:r>
                  <a:rPr lang="es-CO" b="1" dirty="0"/>
                  <a:t>2,32v =&gt; lectura digital = 2,32/4,88mV = 475 (codificado a 10 bits)</a:t>
                </a:r>
                <a:endParaRPr lang="es-CO" dirty="0"/>
              </a:p>
              <a:p>
                <a:endParaRPr lang="es-CO" dirty="0"/>
              </a:p>
            </p:txBody>
          </p:sp>
        </mc:Choice>
        <mc:Fallback xmlns="">
          <p:sp>
            <p:nvSpPr>
              <p:cNvPr id="3" name="Marcador de contenido 2">
                <a:extLst>
                  <a:ext uri="{FF2B5EF4-FFF2-40B4-BE49-F238E27FC236}">
                    <a16:creationId xmlns:a16="http://schemas.microsoft.com/office/drawing/2014/main" id="{F475E410-675F-15DF-E522-1813400BBB48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768485" y="498271"/>
                <a:ext cx="10703302" cy="5450246"/>
              </a:xfrm>
              <a:blipFill>
                <a:blip r:embed="rId3"/>
                <a:stretch>
                  <a:fillRect l="-1139" t="-2908" b="-2013"/>
                </a:stretch>
              </a:blipFill>
            </p:spPr>
            <p:txBody>
              <a:bodyPr/>
              <a:lstStyle/>
              <a:p>
                <a:r>
                  <a:rPr lang="es-CO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0373599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10000">
        <p:random/>
        <p:sndAc>
          <p:stSnd>
            <p:snd r:embed="rId2" name="camera.wav"/>
          </p:stSnd>
        </p:sndAc>
      </p:transition>
    </mc:Choice>
    <mc:Fallback xmlns="">
      <p:transition spd="slow" advClick="0" advTm="10000">
        <p:random/>
        <p:sndAc>
          <p:stSnd>
            <p:snd r:embed="rId4" name="camera.wav"/>
          </p:stSnd>
        </p:sndAc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98B3079-5BDA-CE91-3163-F71237AF08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/>
              <a:t>Ejercicios prácticos</a:t>
            </a:r>
            <a:endParaRPr lang="es-CO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Marcador de contenido 2">
                <a:extLst>
                  <a:ext uri="{FF2B5EF4-FFF2-40B4-BE49-F238E27FC236}">
                    <a16:creationId xmlns:a16="http://schemas.microsoft.com/office/drawing/2014/main" id="{3054920F-FE53-B75B-2778-9C548A7BC891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/>
              </a:bodyPr>
              <a:lstStyle/>
              <a:p>
                <a:pPr marL="514350" indent="-514350">
                  <a:buAutoNum type="arabicPeriod"/>
                </a:pPr>
                <a:r>
                  <a:rPr lang="es-ES" dirty="0"/>
                  <a:t>Una señal análoga mide 3,4v, en que valor quedara cuantificada</a:t>
                </a:r>
              </a:p>
              <a:p>
                <a:pPr marL="0" indent="0">
                  <a:buNone/>
                </a:pPr>
                <a:endParaRPr lang="es-ES" dirty="0"/>
              </a:p>
              <a:p>
                <a:pPr marL="971550" lvl="1" indent="-514350">
                  <a:buAutoNum type="arabicPeriod"/>
                </a:pPr>
                <a:r>
                  <a:rPr lang="es-ES" dirty="0"/>
                  <a:t>En 8 bits     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s-ES" sz="32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s-ES" sz="3200" b="0" i="1" smtClean="0">
                            <a:latin typeface="Cambria Math" panose="02040503050406030204" pitchFamily="18" charset="0"/>
                          </a:rPr>
                          <m:t>256</m:t>
                        </m:r>
                        <m:r>
                          <a:rPr lang="es-ES" sz="3200" b="0" i="1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s-ES" sz="3200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es-ES" sz="3200" b="0" i="1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s-ES" sz="3200" b="0" i="1" smtClean="0">
                            <a:latin typeface="Cambria Math" panose="02040503050406030204" pitchFamily="18" charset="0"/>
                          </a:rPr>
                          <m:t>3</m:t>
                        </m:r>
                        <m:r>
                          <a:rPr lang="es-ES" sz="3200" b="0" i="1" smtClean="0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s-ES" sz="3200" b="0" i="1" smtClean="0">
                            <a:latin typeface="Cambria Math" panose="02040503050406030204" pitchFamily="18" charset="0"/>
                          </a:rPr>
                          <m:t>4</m:t>
                        </m:r>
                        <m:r>
                          <a:rPr lang="es-ES" sz="3200" b="0" i="1" smtClean="0">
                            <a:latin typeface="Cambria Math" panose="02040503050406030204" pitchFamily="18" charset="0"/>
                          </a:rPr>
                          <m:t>𝑣</m:t>
                        </m:r>
                        <m:r>
                          <a:rPr lang="es-ES" sz="3200" b="0" i="1" smtClean="0">
                            <a:latin typeface="Cambria Math" panose="02040503050406030204" pitchFamily="18" charset="0"/>
                          </a:rPr>
                          <m:t> </m:t>
                        </m:r>
                      </m:num>
                      <m:den>
                        <m:r>
                          <a:rPr lang="es-ES" sz="3200" b="0" i="1" smtClean="0">
                            <a:latin typeface="Cambria Math" panose="02040503050406030204" pitchFamily="18" charset="0"/>
                          </a:rPr>
                          <m:t>5</m:t>
                        </m:r>
                        <m:r>
                          <a:rPr lang="es-ES" sz="3200" b="0" i="1" smtClean="0">
                            <a:latin typeface="Cambria Math" panose="02040503050406030204" pitchFamily="18" charset="0"/>
                          </a:rPr>
                          <m:t>𝑣</m:t>
                        </m:r>
                      </m:den>
                    </m:f>
                    <m:r>
                      <a:rPr lang="es-ES" sz="3200" b="0" i="1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s-ES" sz="3200" b="0" i="1" smtClean="0">
                        <a:latin typeface="Cambria Math" panose="02040503050406030204" pitchFamily="18" charset="0"/>
                      </a:rPr>
                      <m:t>174</m:t>
                    </m:r>
                  </m:oMath>
                </a14:m>
                <a:endParaRPr lang="es-ES" dirty="0"/>
              </a:p>
              <a:p>
                <a:pPr marL="971550" lvl="1" indent="-514350">
                  <a:buAutoNum type="arabicPeriod"/>
                </a:pPr>
                <a:endParaRPr lang="es-ES" dirty="0"/>
              </a:p>
              <a:p>
                <a:pPr marL="971550" lvl="1" indent="-514350">
                  <a:buAutoNum type="arabicPeriod"/>
                </a:pPr>
                <a:r>
                  <a:rPr lang="es-ES" dirty="0"/>
                  <a:t>En 10 bits     </a:t>
                </a:r>
                <a:r>
                  <a:rPr lang="es-ES" sz="3200" dirty="0"/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s-ES" sz="32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s-ES" sz="3200" b="0" i="1" smtClean="0">
                            <a:latin typeface="Cambria Math" panose="02040503050406030204" pitchFamily="18" charset="0"/>
                          </a:rPr>
                          <m:t>1024</m:t>
                        </m:r>
                        <m:r>
                          <a:rPr lang="es-ES" sz="3200" i="1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s-ES" sz="3200" i="1"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es-ES" sz="3200" i="1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s-ES" sz="3200" i="1">
                            <a:latin typeface="Cambria Math" panose="02040503050406030204" pitchFamily="18" charset="0"/>
                          </a:rPr>
                          <m:t>3</m:t>
                        </m:r>
                        <m:r>
                          <a:rPr lang="es-ES" sz="3200" i="1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s-ES" sz="3200" i="1">
                            <a:latin typeface="Cambria Math" panose="02040503050406030204" pitchFamily="18" charset="0"/>
                          </a:rPr>
                          <m:t>4</m:t>
                        </m:r>
                        <m:r>
                          <a:rPr lang="es-ES" sz="3200" i="1">
                            <a:latin typeface="Cambria Math" panose="02040503050406030204" pitchFamily="18" charset="0"/>
                          </a:rPr>
                          <m:t>𝑣</m:t>
                        </m:r>
                        <m:r>
                          <a:rPr lang="es-ES" sz="3200" i="1">
                            <a:latin typeface="Cambria Math" panose="02040503050406030204" pitchFamily="18" charset="0"/>
                          </a:rPr>
                          <m:t> </m:t>
                        </m:r>
                      </m:num>
                      <m:den>
                        <m:r>
                          <a:rPr lang="es-ES" sz="3200" i="1">
                            <a:latin typeface="Cambria Math" panose="02040503050406030204" pitchFamily="18" charset="0"/>
                          </a:rPr>
                          <m:t>5</m:t>
                        </m:r>
                        <m:r>
                          <a:rPr lang="es-ES" sz="3200" i="1">
                            <a:latin typeface="Cambria Math" panose="02040503050406030204" pitchFamily="18" charset="0"/>
                          </a:rPr>
                          <m:t>𝑣</m:t>
                        </m:r>
                      </m:den>
                    </m:f>
                    <m:r>
                      <a:rPr lang="es-ES" sz="3200" i="1">
                        <a:latin typeface="Cambria Math" panose="02040503050406030204" pitchFamily="18" charset="0"/>
                      </a:rPr>
                      <m:t>=</m:t>
                    </m:r>
                    <m:r>
                      <a:rPr lang="es-ES" sz="3200" b="0" i="1" smtClean="0">
                        <a:latin typeface="Cambria Math" panose="02040503050406030204" pitchFamily="18" charset="0"/>
                      </a:rPr>
                      <m:t>696</m:t>
                    </m:r>
                  </m:oMath>
                </a14:m>
                <a:endParaRPr lang="es-ES" dirty="0"/>
              </a:p>
              <a:p>
                <a:pPr marL="971550" lvl="1" indent="-514350">
                  <a:buAutoNum type="arabicPeriod"/>
                </a:pPr>
                <a:endParaRPr lang="es-ES" dirty="0"/>
              </a:p>
              <a:p>
                <a:pPr marL="971550" lvl="1" indent="-514350">
                  <a:buAutoNum type="arabicPeriod"/>
                </a:pPr>
                <a:r>
                  <a:rPr lang="es-ES" dirty="0"/>
                  <a:t>En 12 bits </a:t>
                </a:r>
                <a:r>
                  <a:rPr lang="es-ES" sz="3200" dirty="0"/>
                  <a:t>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s-ES" sz="32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s-ES" sz="3200" b="0" i="1" smtClean="0">
                            <a:latin typeface="Cambria Math" panose="02040503050406030204" pitchFamily="18" charset="0"/>
                          </a:rPr>
                          <m:t>4096</m:t>
                        </m:r>
                        <m:r>
                          <a:rPr lang="es-ES" sz="3200" i="1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s-ES" sz="3200" i="1"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es-ES" sz="3200" i="1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s-ES" sz="3200" i="1">
                            <a:latin typeface="Cambria Math" panose="02040503050406030204" pitchFamily="18" charset="0"/>
                          </a:rPr>
                          <m:t>3</m:t>
                        </m:r>
                        <m:r>
                          <a:rPr lang="es-ES" sz="3200" i="1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s-ES" sz="3200" i="1">
                            <a:latin typeface="Cambria Math" panose="02040503050406030204" pitchFamily="18" charset="0"/>
                          </a:rPr>
                          <m:t>4</m:t>
                        </m:r>
                        <m:r>
                          <a:rPr lang="es-ES" sz="3200" i="1">
                            <a:latin typeface="Cambria Math" panose="02040503050406030204" pitchFamily="18" charset="0"/>
                          </a:rPr>
                          <m:t>𝑣</m:t>
                        </m:r>
                        <m:r>
                          <a:rPr lang="es-ES" sz="3200" i="1">
                            <a:latin typeface="Cambria Math" panose="02040503050406030204" pitchFamily="18" charset="0"/>
                          </a:rPr>
                          <m:t> </m:t>
                        </m:r>
                      </m:num>
                      <m:den>
                        <m:r>
                          <a:rPr lang="es-ES" sz="3200" i="1">
                            <a:latin typeface="Cambria Math" panose="02040503050406030204" pitchFamily="18" charset="0"/>
                          </a:rPr>
                          <m:t>5</m:t>
                        </m:r>
                        <m:r>
                          <a:rPr lang="es-ES" sz="3200" i="1">
                            <a:latin typeface="Cambria Math" panose="02040503050406030204" pitchFamily="18" charset="0"/>
                          </a:rPr>
                          <m:t>𝑣</m:t>
                        </m:r>
                      </m:den>
                    </m:f>
                    <m:r>
                      <a:rPr lang="es-ES" sz="3200" i="1">
                        <a:latin typeface="Cambria Math" panose="02040503050406030204" pitchFamily="18" charset="0"/>
                      </a:rPr>
                      <m:t>=</m:t>
                    </m:r>
                    <m:r>
                      <a:rPr lang="es-ES" sz="3200" b="0" i="1" smtClean="0">
                        <a:latin typeface="Cambria Math" panose="02040503050406030204" pitchFamily="18" charset="0"/>
                      </a:rPr>
                      <m:t>2785</m:t>
                    </m:r>
                  </m:oMath>
                </a14:m>
                <a:endParaRPr lang="es-ES" sz="3200" dirty="0"/>
              </a:p>
              <a:p>
                <a:pPr marL="971550" lvl="1" indent="-514350">
                  <a:buAutoNum type="arabicPeriod"/>
                </a:pPr>
                <a:endParaRPr lang="es-ES" dirty="0"/>
              </a:p>
              <a:p>
                <a:pPr marL="457200" lvl="1" indent="0">
                  <a:buNone/>
                </a:pPr>
                <a:endParaRPr lang="es-ES" dirty="0"/>
              </a:p>
            </p:txBody>
          </p:sp>
        </mc:Choice>
        <mc:Fallback xmlns="">
          <p:sp>
            <p:nvSpPr>
              <p:cNvPr id="3" name="Marcador de contenido 2">
                <a:extLst>
                  <a:ext uri="{FF2B5EF4-FFF2-40B4-BE49-F238E27FC236}">
                    <a16:creationId xmlns:a16="http://schemas.microsoft.com/office/drawing/2014/main" id="{3054920F-FE53-B75B-2778-9C548A7BC891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3"/>
                <a:stretch>
                  <a:fillRect l="-1217" t="-2381" r="-464"/>
                </a:stretch>
              </a:blipFill>
            </p:spPr>
            <p:txBody>
              <a:bodyPr/>
              <a:lstStyle/>
              <a:p>
                <a:r>
                  <a:rPr lang="es-CO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4">
            <p14:nvContentPartPr>
              <p14:cNvPr id="4" name="Entrada de lápiz 3">
                <a:extLst>
                  <a:ext uri="{FF2B5EF4-FFF2-40B4-BE49-F238E27FC236}">
                    <a16:creationId xmlns:a16="http://schemas.microsoft.com/office/drawing/2014/main" id="{5FF8FB6A-3C17-CD1E-5939-05814B6CF71F}"/>
                  </a:ext>
                </a:extLst>
              </p14:cNvPr>
              <p14:cNvContentPartPr/>
              <p14:nvPr/>
            </p14:nvContentPartPr>
            <p14:xfrm>
              <a:off x="5203930" y="2042525"/>
              <a:ext cx="427320" cy="360"/>
            </p14:xfrm>
          </p:contentPart>
        </mc:Choice>
        <mc:Fallback>
          <p:pic>
            <p:nvPicPr>
              <p:cNvPr id="4" name="Entrada de lápiz 3">
                <a:extLst>
                  <a:ext uri="{FF2B5EF4-FFF2-40B4-BE49-F238E27FC236}">
                    <a16:creationId xmlns:a16="http://schemas.microsoft.com/office/drawing/2014/main" id="{5FF8FB6A-3C17-CD1E-5939-05814B6CF71F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5149930" y="1934525"/>
                <a:ext cx="534960" cy="216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6">
            <p14:nvContentPartPr>
              <p14:cNvPr id="5" name="Entrada de lápiz 4">
                <a:extLst>
                  <a:ext uri="{FF2B5EF4-FFF2-40B4-BE49-F238E27FC236}">
                    <a16:creationId xmlns:a16="http://schemas.microsoft.com/office/drawing/2014/main" id="{016D5BE9-595E-0010-546A-464523E48B5A}"/>
                  </a:ext>
                </a:extLst>
              </p14:cNvPr>
              <p14:cNvContentPartPr/>
              <p14:nvPr/>
            </p14:nvContentPartPr>
            <p14:xfrm>
              <a:off x="4328410" y="2927405"/>
              <a:ext cx="466200" cy="10080"/>
            </p14:xfrm>
          </p:contentPart>
        </mc:Choice>
        <mc:Fallback>
          <p:pic>
            <p:nvPicPr>
              <p:cNvPr id="5" name="Entrada de lápiz 4">
                <a:extLst>
                  <a:ext uri="{FF2B5EF4-FFF2-40B4-BE49-F238E27FC236}">
                    <a16:creationId xmlns:a16="http://schemas.microsoft.com/office/drawing/2014/main" id="{016D5BE9-595E-0010-546A-464523E48B5A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4274410" y="2819405"/>
                <a:ext cx="573840" cy="2257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8">
            <p14:nvContentPartPr>
              <p14:cNvPr id="7" name="Entrada de lápiz 6">
                <a:extLst>
                  <a:ext uri="{FF2B5EF4-FFF2-40B4-BE49-F238E27FC236}">
                    <a16:creationId xmlns:a16="http://schemas.microsoft.com/office/drawing/2014/main" id="{41047277-7263-8469-BD7A-08539F8BC36A}"/>
                  </a:ext>
                </a:extLst>
              </p14:cNvPr>
              <p14:cNvContentPartPr/>
              <p14:nvPr/>
            </p14:nvContentPartPr>
            <p14:xfrm>
              <a:off x="4581130" y="4017125"/>
              <a:ext cx="418680" cy="360"/>
            </p14:xfrm>
          </p:contentPart>
        </mc:Choice>
        <mc:Fallback>
          <p:pic>
            <p:nvPicPr>
              <p:cNvPr id="7" name="Entrada de lápiz 6">
                <a:extLst>
                  <a:ext uri="{FF2B5EF4-FFF2-40B4-BE49-F238E27FC236}">
                    <a16:creationId xmlns:a16="http://schemas.microsoft.com/office/drawing/2014/main" id="{41047277-7263-8469-BD7A-08539F8BC36A}"/>
                  </a:ext>
                </a:extLst>
              </p:cNvPr>
              <p:cNvPicPr/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4527130" y="3909485"/>
                <a:ext cx="526320" cy="216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0">
            <p14:nvContentPartPr>
              <p14:cNvPr id="9" name="Entrada de lápiz 8">
                <a:extLst>
                  <a:ext uri="{FF2B5EF4-FFF2-40B4-BE49-F238E27FC236}">
                    <a16:creationId xmlns:a16="http://schemas.microsoft.com/office/drawing/2014/main" id="{607DB04A-98BE-EACC-B5E8-C4ACFEBB4D82}"/>
                  </a:ext>
                </a:extLst>
              </p14:cNvPr>
              <p14:cNvContentPartPr/>
              <p14:nvPr/>
            </p14:nvContentPartPr>
            <p14:xfrm>
              <a:off x="4435330" y="5087045"/>
              <a:ext cx="437760" cy="9720"/>
            </p14:xfrm>
          </p:contentPart>
        </mc:Choice>
        <mc:Fallback>
          <p:pic>
            <p:nvPicPr>
              <p:cNvPr id="9" name="Entrada de lápiz 8">
                <a:extLst>
                  <a:ext uri="{FF2B5EF4-FFF2-40B4-BE49-F238E27FC236}">
                    <a16:creationId xmlns:a16="http://schemas.microsoft.com/office/drawing/2014/main" id="{607DB04A-98BE-EACC-B5E8-C4ACFEBB4D82}"/>
                  </a:ext>
                </a:extLst>
              </p:cNvPr>
              <p:cNvPicPr/>
              <p:nvPr/>
            </p:nvPicPr>
            <p:blipFill>
              <a:blip r:embed="rId11"/>
              <a:stretch>
                <a:fillRect/>
              </a:stretch>
            </p:blipFill>
            <p:spPr>
              <a:xfrm>
                <a:off x="4381690" y="4979405"/>
                <a:ext cx="545400" cy="2253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28594278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airplane"/>
        <p:sndAc>
          <p:stSnd>
            <p:snd r:embed="rId2" name="camera.wav"/>
          </p:stSnd>
        </p:sndAc>
      </p:transition>
    </mc:Choice>
    <mc:Fallback>
      <p:transition spd="slow">
        <p:fade/>
        <p:sndAc>
          <p:stSnd>
            <p:snd r:embed="rId2" name="camera.wav"/>
          </p:stSnd>
        </p:sndAc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7EC1B38-74A1-0160-35C7-9D689440D4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/>
              <a:t>Ejercicios prácticos</a:t>
            </a:r>
            <a:endParaRPr lang="es-CO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Marcador de contenido 2">
                <a:extLst>
                  <a:ext uri="{FF2B5EF4-FFF2-40B4-BE49-F238E27FC236}">
                    <a16:creationId xmlns:a16="http://schemas.microsoft.com/office/drawing/2014/main" id="{C8D167C3-5823-AF7F-3AF0-33CE0F5893D0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pPr marL="514350" indent="-514350">
                  <a:buFont typeface="+mj-lt"/>
                  <a:buAutoNum type="arabicPeriod" startAt="2"/>
                </a:pPr>
                <a:r>
                  <a:rPr lang="es-ES" dirty="0"/>
                  <a:t>Una señal análoga mide 1,3v en que valor quedara cuantificada</a:t>
                </a:r>
              </a:p>
              <a:p>
                <a:pPr marL="0" indent="0">
                  <a:buNone/>
                </a:pPr>
                <a:endParaRPr lang="es-ES" dirty="0"/>
              </a:p>
              <a:p>
                <a:pPr marL="971550" lvl="1" indent="-514350">
                  <a:buAutoNum type="arabicPeriod"/>
                </a:pPr>
                <a:r>
                  <a:rPr lang="es-ES" dirty="0"/>
                  <a:t>En 8 bits     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s-ES" sz="32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s-ES" sz="3200" i="1">
                            <a:latin typeface="Cambria Math" panose="02040503050406030204" pitchFamily="18" charset="0"/>
                          </a:rPr>
                          <m:t>256</m:t>
                        </m:r>
                        <m:r>
                          <a:rPr lang="es-ES" sz="3200" i="1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s-ES" sz="3200" i="1"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es-ES" sz="3200" i="1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s-ES" sz="3200" b="0" i="1" smtClean="0">
                            <a:latin typeface="Cambria Math" panose="02040503050406030204" pitchFamily="18" charset="0"/>
                          </a:rPr>
                          <m:t>1</m:t>
                        </m:r>
                        <m:r>
                          <a:rPr lang="es-ES" sz="3200" b="0" i="1" smtClean="0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s-ES" sz="3200" b="0" i="1" smtClean="0">
                            <a:latin typeface="Cambria Math" panose="02040503050406030204" pitchFamily="18" charset="0"/>
                          </a:rPr>
                          <m:t>3</m:t>
                        </m:r>
                        <m:r>
                          <a:rPr lang="es-ES" sz="3200" i="1">
                            <a:latin typeface="Cambria Math" panose="02040503050406030204" pitchFamily="18" charset="0"/>
                          </a:rPr>
                          <m:t>𝑣</m:t>
                        </m:r>
                        <m:r>
                          <a:rPr lang="es-ES" sz="3200" i="1">
                            <a:latin typeface="Cambria Math" panose="02040503050406030204" pitchFamily="18" charset="0"/>
                          </a:rPr>
                          <m:t> </m:t>
                        </m:r>
                      </m:num>
                      <m:den>
                        <m:r>
                          <a:rPr lang="es-ES" sz="3200" i="1">
                            <a:latin typeface="Cambria Math" panose="02040503050406030204" pitchFamily="18" charset="0"/>
                          </a:rPr>
                          <m:t>5</m:t>
                        </m:r>
                        <m:r>
                          <a:rPr lang="es-ES" sz="3200" i="1">
                            <a:latin typeface="Cambria Math" panose="02040503050406030204" pitchFamily="18" charset="0"/>
                          </a:rPr>
                          <m:t>𝑣</m:t>
                        </m:r>
                      </m:den>
                    </m:f>
                    <m:r>
                      <a:rPr lang="es-ES" sz="3200" i="1">
                        <a:latin typeface="Cambria Math" panose="02040503050406030204" pitchFamily="18" charset="0"/>
                      </a:rPr>
                      <m:t>=</m:t>
                    </m:r>
                    <m:r>
                      <a:rPr lang="es-ES" sz="3200" b="0" i="1" smtClean="0">
                        <a:latin typeface="Cambria Math" panose="02040503050406030204" pitchFamily="18" charset="0"/>
                      </a:rPr>
                      <m:t>66</m:t>
                    </m:r>
                  </m:oMath>
                </a14:m>
                <a:endParaRPr lang="es-ES" dirty="0"/>
              </a:p>
              <a:p>
                <a:pPr marL="971550" lvl="1" indent="-514350">
                  <a:buAutoNum type="arabicPeriod"/>
                </a:pPr>
                <a:endParaRPr lang="es-ES" dirty="0"/>
              </a:p>
              <a:p>
                <a:pPr marL="971550" lvl="1" indent="-514350">
                  <a:buAutoNum type="arabicPeriod"/>
                </a:pPr>
                <a:r>
                  <a:rPr lang="es-ES" dirty="0"/>
                  <a:t>En 10 bits     </a:t>
                </a:r>
                <a:r>
                  <a:rPr lang="es-ES" sz="3200" dirty="0"/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s-ES" sz="32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s-ES" sz="3200" i="1">
                            <a:latin typeface="Cambria Math" panose="02040503050406030204" pitchFamily="18" charset="0"/>
                          </a:rPr>
                          <m:t>1024</m:t>
                        </m:r>
                        <m:r>
                          <a:rPr lang="es-ES" sz="3200" i="1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s-ES" sz="3200" i="1"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es-ES" sz="3200" i="1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s-ES" sz="3200" b="0" i="1" smtClean="0">
                            <a:latin typeface="Cambria Math" panose="02040503050406030204" pitchFamily="18" charset="0"/>
                          </a:rPr>
                          <m:t>1</m:t>
                        </m:r>
                        <m:r>
                          <a:rPr lang="es-ES" sz="3200" b="0" i="1" smtClean="0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s-ES" sz="3200" b="0" i="1" smtClean="0">
                            <a:latin typeface="Cambria Math" panose="02040503050406030204" pitchFamily="18" charset="0"/>
                          </a:rPr>
                          <m:t>3</m:t>
                        </m:r>
                        <m:r>
                          <a:rPr lang="es-ES" sz="3200" i="1">
                            <a:latin typeface="Cambria Math" panose="02040503050406030204" pitchFamily="18" charset="0"/>
                          </a:rPr>
                          <m:t>𝑣</m:t>
                        </m:r>
                        <m:r>
                          <a:rPr lang="es-ES" sz="3200" i="1">
                            <a:latin typeface="Cambria Math" panose="02040503050406030204" pitchFamily="18" charset="0"/>
                          </a:rPr>
                          <m:t> </m:t>
                        </m:r>
                      </m:num>
                      <m:den>
                        <m:r>
                          <a:rPr lang="es-ES" sz="3200" i="1">
                            <a:latin typeface="Cambria Math" panose="02040503050406030204" pitchFamily="18" charset="0"/>
                          </a:rPr>
                          <m:t>5</m:t>
                        </m:r>
                        <m:r>
                          <a:rPr lang="es-ES" sz="3200" i="1">
                            <a:latin typeface="Cambria Math" panose="02040503050406030204" pitchFamily="18" charset="0"/>
                          </a:rPr>
                          <m:t>𝑣</m:t>
                        </m:r>
                      </m:den>
                    </m:f>
                    <m:r>
                      <a:rPr lang="es-ES" sz="3200" i="1">
                        <a:latin typeface="Cambria Math" panose="02040503050406030204" pitchFamily="18" charset="0"/>
                      </a:rPr>
                      <m:t>=</m:t>
                    </m:r>
                    <m:r>
                      <a:rPr lang="es-ES" sz="3200" b="0" i="1" smtClean="0">
                        <a:latin typeface="Cambria Math" panose="02040503050406030204" pitchFamily="18" charset="0"/>
                      </a:rPr>
                      <m:t>266</m:t>
                    </m:r>
                  </m:oMath>
                </a14:m>
                <a:endParaRPr lang="es-ES" dirty="0"/>
              </a:p>
              <a:p>
                <a:pPr marL="971550" lvl="1" indent="-514350">
                  <a:buAutoNum type="arabicPeriod"/>
                </a:pPr>
                <a:endParaRPr lang="es-ES" dirty="0"/>
              </a:p>
              <a:p>
                <a:pPr marL="971550" lvl="1" indent="-514350">
                  <a:buAutoNum type="arabicPeriod"/>
                </a:pPr>
                <a:r>
                  <a:rPr lang="es-ES" dirty="0"/>
                  <a:t>En 12 bits </a:t>
                </a:r>
                <a:r>
                  <a:rPr lang="es-ES" sz="3200" dirty="0"/>
                  <a:t>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s-ES" sz="32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s-ES" sz="3200" i="1">
                            <a:latin typeface="Cambria Math" panose="02040503050406030204" pitchFamily="18" charset="0"/>
                          </a:rPr>
                          <m:t>4096</m:t>
                        </m:r>
                        <m:r>
                          <a:rPr lang="es-ES" sz="3200" i="1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s-ES" sz="3200" i="1"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es-ES" sz="3200" i="1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s-ES" sz="3200" b="0" i="1" smtClean="0">
                            <a:latin typeface="Cambria Math" panose="02040503050406030204" pitchFamily="18" charset="0"/>
                          </a:rPr>
                          <m:t>1</m:t>
                        </m:r>
                        <m:r>
                          <a:rPr lang="es-ES" sz="3200" b="0" i="1" smtClean="0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s-ES" sz="3200" b="0" i="1" smtClean="0">
                            <a:latin typeface="Cambria Math" panose="02040503050406030204" pitchFamily="18" charset="0"/>
                          </a:rPr>
                          <m:t>3</m:t>
                        </m:r>
                        <m:r>
                          <a:rPr lang="es-ES" sz="3200" i="1">
                            <a:latin typeface="Cambria Math" panose="02040503050406030204" pitchFamily="18" charset="0"/>
                          </a:rPr>
                          <m:t>𝑣</m:t>
                        </m:r>
                        <m:r>
                          <a:rPr lang="es-ES" sz="3200" i="1">
                            <a:latin typeface="Cambria Math" panose="02040503050406030204" pitchFamily="18" charset="0"/>
                          </a:rPr>
                          <m:t> </m:t>
                        </m:r>
                      </m:num>
                      <m:den>
                        <m:r>
                          <a:rPr lang="es-ES" sz="3200" i="1">
                            <a:latin typeface="Cambria Math" panose="02040503050406030204" pitchFamily="18" charset="0"/>
                          </a:rPr>
                          <m:t>5</m:t>
                        </m:r>
                        <m:r>
                          <a:rPr lang="es-ES" sz="3200" i="1">
                            <a:latin typeface="Cambria Math" panose="02040503050406030204" pitchFamily="18" charset="0"/>
                          </a:rPr>
                          <m:t>𝑣</m:t>
                        </m:r>
                      </m:den>
                    </m:f>
                    <m:r>
                      <a:rPr lang="es-ES" sz="3200" i="1">
                        <a:latin typeface="Cambria Math" panose="02040503050406030204" pitchFamily="18" charset="0"/>
                      </a:rPr>
                      <m:t>=</m:t>
                    </m:r>
                    <m:r>
                      <a:rPr lang="es-ES" sz="3200" b="0" i="1" smtClean="0">
                        <a:latin typeface="Cambria Math" panose="02040503050406030204" pitchFamily="18" charset="0"/>
                      </a:rPr>
                      <m:t>1064</m:t>
                    </m:r>
                  </m:oMath>
                </a14:m>
                <a:endParaRPr lang="es-ES" sz="3200" dirty="0"/>
              </a:p>
              <a:p>
                <a:pPr marL="0" indent="0">
                  <a:buNone/>
                </a:pPr>
                <a:endParaRPr lang="es-CO" dirty="0"/>
              </a:p>
            </p:txBody>
          </p:sp>
        </mc:Choice>
        <mc:Fallback xmlns="">
          <p:sp>
            <p:nvSpPr>
              <p:cNvPr id="3" name="Marcador de contenido 2">
                <a:extLst>
                  <a:ext uri="{FF2B5EF4-FFF2-40B4-BE49-F238E27FC236}">
                    <a16:creationId xmlns:a16="http://schemas.microsoft.com/office/drawing/2014/main" id="{C8D167C3-5823-AF7F-3AF0-33CE0F5893D0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3"/>
                <a:stretch>
                  <a:fillRect l="-1217" t="-2381"/>
                </a:stretch>
              </a:blipFill>
            </p:spPr>
            <p:txBody>
              <a:bodyPr/>
              <a:lstStyle/>
              <a:p>
                <a:r>
                  <a:rPr lang="es-CO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4">
            <p14:nvContentPartPr>
              <p14:cNvPr id="5" name="Entrada de lápiz 4">
                <a:extLst>
                  <a:ext uri="{FF2B5EF4-FFF2-40B4-BE49-F238E27FC236}">
                    <a16:creationId xmlns:a16="http://schemas.microsoft.com/office/drawing/2014/main" id="{E722BC48-265F-41C9-3F0F-30A0D5145481}"/>
                  </a:ext>
                </a:extLst>
              </p14:cNvPr>
              <p14:cNvContentPartPr/>
              <p14:nvPr/>
            </p14:nvContentPartPr>
            <p14:xfrm>
              <a:off x="4328410" y="2875925"/>
              <a:ext cx="476640" cy="71640"/>
            </p14:xfrm>
          </p:contentPart>
        </mc:Choice>
        <mc:Fallback>
          <p:pic>
            <p:nvPicPr>
              <p:cNvPr id="5" name="Entrada de lápiz 4">
                <a:extLst>
                  <a:ext uri="{FF2B5EF4-FFF2-40B4-BE49-F238E27FC236}">
                    <a16:creationId xmlns:a16="http://schemas.microsoft.com/office/drawing/2014/main" id="{E722BC48-265F-41C9-3F0F-30A0D5145481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4274410" y="2767925"/>
                <a:ext cx="584280" cy="2872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6">
            <p14:nvContentPartPr>
              <p14:cNvPr id="7" name="Entrada de lápiz 6">
                <a:extLst>
                  <a:ext uri="{FF2B5EF4-FFF2-40B4-BE49-F238E27FC236}">
                    <a16:creationId xmlns:a16="http://schemas.microsoft.com/office/drawing/2014/main" id="{82121284-71D5-7587-0278-C5A3513C7694}"/>
                  </a:ext>
                </a:extLst>
              </p14:cNvPr>
              <p14:cNvContentPartPr/>
              <p14:nvPr/>
            </p14:nvContentPartPr>
            <p14:xfrm>
              <a:off x="4610650" y="4007405"/>
              <a:ext cx="408600" cy="360"/>
            </p14:xfrm>
          </p:contentPart>
        </mc:Choice>
        <mc:Fallback>
          <p:pic>
            <p:nvPicPr>
              <p:cNvPr id="7" name="Entrada de lápiz 6">
                <a:extLst>
                  <a:ext uri="{FF2B5EF4-FFF2-40B4-BE49-F238E27FC236}">
                    <a16:creationId xmlns:a16="http://schemas.microsoft.com/office/drawing/2014/main" id="{82121284-71D5-7587-0278-C5A3513C7694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4556650" y="3899765"/>
                <a:ext cx="516240" cy="216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8">
            <p14:nvContentPartPr>
              <p14:cNvPr id="9" name="Entrada de lápiz 8">
                <a:extLst>
                  <a:ext uri="{FF2B5EF4-FFF2-40B4-BE49-F238E27FC236}">
                    <a16:creationId xmlns:a16="http://schemas.microsoft.com/office/drawing/2014/main" id="{22C60AF2-F683-CCB1-81E7-DE3DF2B6B148}"/>
                  </a:ext>
                </a:extLst>
              </p14:cNvPr>
              <p14:cNvContentPartPr/>
              <p14:nvPr/>
            </p14:nvContentPartPr>
            <p14:xfrm>
              <a:off x="4474570" y="5077325"/>
              <a:ext cx="408600" cy="360"/>
            </p14:xfrm>
          </p:contentPart>
        </mc:Choice>
        <mc:Fallback>
          <p:pic>
            <p:nvPicPr>
              <p:cNvPr id="9" name="Entrada de lápiz 8">
                <a:extLst>
                  <a:ext uri="{FF2B5EF4-FFF2-40B4-BE49-F238E27FC236}">
                    <a16:creationId xmlns:a16="http://schemas.microsoft.com/office/drawing/2014/main" id="{22C60AF2-F683-CCB1-81E7-DE3DF2B6B148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4420570" y="4969685"/>
                <a:ext cx="516240" cy="216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9">
            <p14:nvContentPartPr>
              <p14:cNvPr id="10" name="Entrada de lápiz 9">
                <a:extLst>
                  <a:ext uri="{FF2B5EF4-FFF2-40B4-BE49-F238E27FC236}">
                    <a16:creationId xmlns:a16="http://schemas.microsoft.com/office/drawing/2014/main" id="{D6C28907-A407-5666-26EB-49D50A65DC80}"/>
                  </a:ext>
                </a:extLst>
              </p14:cNvPr>
              <p14:cNvContentPartPr/>
              <p14:nvPr/>
            </p14:nvContentPartPr>
            <p14:xfrm>
              <a:off x="5233450" y="1974485"/>
              <a:ext cx="573120" cy="99360"/>
            </p14:xfrm>
          </p:contentPart>
        </mc:Choice>
        <mc:Fallback>
          <p:pic>
            <p:nvPicPr>
              <p:cNvPr id="10" name="Entrada de lápiz 9">
                <a:extLst>
                  <a:ext uri="{FF2B5EF4-FFF2-40B4-BE49-F238E27FC236}">
                    <a16:creationId xmlns:a16="http://schemas.microsoft.com/office/drawing/2014/main" id="{D6C28907-A407-5666-26EB-49D50A65DC80}"/>
                  </a:ext>
                </a:extLst>
              </p:cNvPr>
              <p:cNvPicPr/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5179450" y="1866485"/>
                <a:ext cx="680760" cy="315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1">
            <p14:nvContentPartPr>
              <p14:cNvPr id="12" name="Entrada de lápiz 11">
                <a:extLst>
                  <a:ext uri="{FF2B5EF4-FFF2-40B4-BE49-F238E27FC236}">
                    <a16:creationId xmlns:a16="http://schemas.microsoft.com/office/drawing/2014/main" id="{32B25A2A-81E1-B8C0-122D-E7DE277FA1C6}"/>
                  </a:ext>
                </a:extLst>
              </p14:cNvPr>
              <p14:cNvContentPartPr/>
              <p14:nvPr/>
            </p14:nvContentPartPr>
            <p14:xfrm>
              <a:off x="5233090" y="2032805"/>
              <a:ext cx="535320" cy="720"/>
            </p14:xfrm>
          </p:contentPart>
        </mc:Choice>
        <mc:Fallback>
          <p:pic>
            <p:nvPicPr>
              <p:cNvPr id="12" name="Entrada de lápiz 11">
                <a:extLst>
                  <a:ext uri="{FF2B5EF4-FFF2-40B4-BE49-F238E27FC236}">
                    <a16:creationId xmlns:a16="http://schemas.microsoft.com/office/drawing/2014/main" id="{32B25A2A-81E1-B8C0-122D-E7DE277FA1C6}"/>
                  </a:ext>
                </a:extLst>
              </p:cNvPr>
              <p:cNvPicPr/>
              <p:nvPr/>
            </p:nvPicPr>
            <p:blipFill>
              <a:blip r:embed="rId12"/>
              <a:stretch>
                <a:fillRect/>
              </a:stretch>
            </p:blipFill>
            <p:spPr>
              <a:xfrm>
                <a:off x="5179450" y="1816805"/>
                <a:ext cx="642960" cy="432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3">
            <p14:nvContentPartPr>
              <p14:cNvPr id="14" name="Entrada de lápiz 13">
                <a:extLst>
                  <a:ext uri="{FF2B5EF4-FFF2-40B4-BE49-F238E27FC236}">
                    <a16:creationId xmlns:a16="http://schemas.microsoft.com/office/drawing/2014/main" id="{D9200EEA-FE78-037E-B5A0-A9BC0A721F65}"/>
                  </a:ext>
                </a:extLst>
              </p14:cNvPr>
              <p14:cNvContentPartPr/>
              <p14:nvPr/>
            </p14:nvContentPartPr>
            <p14:xfrm>
              <a:off x="5242810" y="2110565"/>
              <a:ext cx="583920" cy="720"/>
            </p14:xfrm>
          </p:contentPart>
        </mc:Choice>
        <mc:Fallback>
          <p:pic>
            <p:nvPicPr>
              <p:cNvPr id="14" name="Entrada de lápiz 13">
                <a:extLst>
                  <a:ext uri="{FF2B5EF4-FFF2-40B4-BE49-F238E27FC236}">
                    <a16:creationId xmlns:a16="http://schemas.microsoft.com/office/drawing/2014/main" id="{D9200EEA-FE78-037E-B5A0-A9BC0A721F65}"/>
                  </a:ext>
                </a:extLst>
              </p:cNvPr>
              <p:cNvPicPr/>
              <p:nvPr/>
            </p:nvPicPr>
            <p:blipFill>
              <a:blip r:embed="rId14"/>
              <a:stretch>
                <a:fillRect/>
              </a:stretch>
            </p:blipFill>
            <p:spPr>
              <a:xfrm>
                <a:off x="5189170" y="1894565"/>
                <a:ext cx="691560" cy="432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5">
            <p14:nvContentPartPr>
              <p14:cNvPr id="16" name="Entrada de lápiz 15">
                <a:extLst>
                  <a:ext uri="{FF2B5EF4-FFF2-40B4-BE49-F238E27FC236}">
                    <a16:creationId xmlns:a16="http://schemas.microsoft.com/office/drawing/2014/main" id="{8D92432F-F890-57AF-3E90-4F7AC05076F1}"/>
                  </a:ext>
                </a:extLst>
              </p14:cNvPr>
              <p14:cNvContentPartPr/>
              <p14:nvPr/>
            </p14:nvContentPartPr>
            <p14:xfrm>
              <a:off x="5242810" y="1964765"/>
              <a:ext cx="554400" cy="10080"/>
            </p14:xfrm>
          </p:contentPart>
        </mc:Choice>
        <mc:Fallback>
          <p:pic>
            <p:nvPicPr>
              <p:cNvPr id="16" name="Entrada de lápiz 15">
                <a:extLst>
                  <a:ext uri="{FF2B5EF4-FFF2-40B4-BE49-F238E27FC236}">
                    <a16:creationId xmlns:a16="http://schemas.microsoft.com/office/drawing/2014/main" id="{8D92432F-F890-57AF-3E90-4F7AC05076F1}"/>
                  </a:ext>
                </a:extLst>
              </p:cNvPr>
              <p:cNvPicPr/>
              <p:nvPr/>
            </p:nvPicPr>
            <p:blipFill>
              <a:blip r:embed="rId16"/>
              <a:stretch>
                <a:fillRect/>
              </a:stretch>
            </p:blipFill>
            <p:spPr>
              <a:xfrm>
                <a:off x="5189170" y="1856765"/>
                <a:ext cx="662040" cy="2257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7">
            <p14:nvContentPartPr>
              <p14:cNvPr id="18" name="Entrada de lápiz 17">
                <a:extLst>
                  <a:ext uri="{FF2B5EF4-FFF2-40B4-BE49-F238E27FC236}">
                    <a16:creationId xmlns:a16="http://schemas.microsoft.com/office/drawing/2014/main" id="{CA288649-5843-AF2D-EE67-F773EE69B60F}"/>
                  </a:ext>
                </a:extLst>
              </p14:cNvPr>
              <p14:cNvContentPartPr/>
              <p14:nvPr/>
            </p14:nvContentPartPr>
            <p14:xfrm>
              <a:off x="4328410" y="2927405"/>
              <a:ext cx="506520" cy="29880"/>
            </p14:xfrm>
          </p:contentPart>
        </mc:Choice>
        <mc:Fallback>
          <p:pic>
            <p:nvPicPr>
              <p:cNvPr id="18" name="Entrada de lápiz 17">
                <a:extLst>
                  <a:ext uri="{FF2B5EF4-FFF2-40B4-BE49-F238E27FC236}">
                    <a16:creationId xmlns:a16="http://schemas.microsoft.com/office/drawing/2014/main" id="{CA288649-5843-AF2D-EE67-F773EE69B60F}"/>
                  </a:ext>
                </a:extLst>
              </p:cNvPr>
              <p:cNvPicPr/>
              <p:nvPr/>
            </p:nvPicPr>
            <p:blipFill>
              <a:blip r:embed="rId18"/>
              <a:stretch>
                <a:fillRect/>
              </a:stretch>
            </p:blipFill>
            <p:spPr>
              <a:xfrm>
                <a:off x="4274410" y="2819765"/>
                <a:ext cx="614160" cy="2455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9">
            <p14:nvContentPartPr>
              <p14:cNvPr id="20" name="Entrada de lápiz 19">
                <a:extLst>
                  <a:ext uri="{FF2B5EF4-FFF2-40B4-BE49-F238E27FC236}">
                    <a16:creationId xmlns:a16="http://schemas.microsoft.com/office/drawing/2014/main" id="{17F00656-2BBD-875E-0975-56F5C341B480}"/>
                  </a:ext>
                </a:extLst>
              </p14:cNvPr>
              <p14:cNvContentPartPr/>
              <p14:nvPr/>
            </p14:nvContentPartPr>
            <p14:xfrm>
              <a:off x="4620010" y="3939005"/>
              <a:ext cx="525600" cy="78840"/>
            </p14:xfrm>
          </p:contentPart>
        </mc:Choice>
        <mc:Fallback>
          <p:pic>
            <p:nvPicPr>
              <p:cNvPr id="20" name="Entrada de lápiz 19">
                <a:extLst>
                  <a:ext uri="{FF2B5EF4-FFF2-40B4-BE49-F238E27FC236}">
                    <a16:creationId xmlns:a16="http://schemas.microsoft.com/office/drawing/2014/main" id="{17F00656-2BBD-875E-0975-56F5C341B480}"/>
                  </a:ext>
                </a:extLst>
              </p:cNvPr>
              <p:cNvPicPr/>
              <p:nvPr/>
            </p:nvPicPr>
            <p:blipFill>
              <a:blip r:embed="rId20"/>
              <a:stretch>
                <a:fillRect/>
              </a:stretch>
            </p:blipFill>
            <p:spPr>
              <a:xfrm>
                <a:off x="4566010" y="3831005"/>
                <a:ext cx="633240" cy="2944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1">
            <p14:nvContentPartPr>
              <p14:cNvPr id="22" name="Entrada de lápiz 21">
                <a:extLst>
                  <a:ext uri="{FF2B5EF4-FFF2-40B4-BE49-F238E27FC236}">
                    <a16:creationId xmlns:a16="http://schemas.microsoft.com/office/drawing/2014/main" id="{F5A725A8-3508-1A48-8733-354D76AA4C8A}"/>
                  </a:ext>
                </a:extLst>
              </p14:cNvPr>
              <p14:cNvContentPartPr/>
              <p14:nvPr/>
            </p14:nvContentPartPr>
            <p14:xfrm>
              <a:off x="4600570" y="3997325"/>
              <a:ext cx="545040" cy="58680"/>
            </p14:xfrm>
          </p:contentPart>
        </mc:Choice>
        <mc:Fallback>
          <p:pic>
            <p:nvPicPr>
              <p:cNvPr id="22" name="Entrada de lápiz 21">
                <a:extLst>
                  <a:ext uri="{FF2B5EF4-FFF2-40B4-BE49-F238E27FC236}">
                    <a16:creationId xmlns:a16="http://schemas.microsoft.com/office/drawing/2014/main" id="{F5A725A8-3508-1A48-8733-354D76AA4C8A}"/>
                  </a:ext>
                </a:extLst>
              </p:cNvPr>
              <p:cNvPicPr/>
              <p:nvPr/>
            </p:nvPicPr>
            <p:blipFill>
              <a:blip r:embed="rId22"/>
              <a:stretch>
                <a:fillRect/>
              </a:stretch>
            </p:blipFill>
            <p:spPr>
              <a:xfrm>
                <a:off x="4546930" y="3889685"/>
                <a:ext cx="652680" cy="2743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3">
            <p14:nvContentPartPr>
              <p14:cNvPr id="24" name="Entrada de lápiz 23">
                <a:extLst>
                  <a:ext uri="{FF2B5EF4-FFF2-40B4-BE49-F238E27FC236}">
                    <a16:creationId xmlns:a16="http://schemas.microsoft.com/office/drawing/2014/main" id="{673AB14C-1A6E-BE22-4212-9416F3D427AA}"/>
                  </a:ext>
                </a:extLst>
              </p14:cNvPr>
              <p14:cNvContentPartPr/>
              <p14:nvPr/>
            </p14:nvContentPartPr>
            <p14:xfrm>
              <a:off x="4600570" y="3939005"/>
              <a:ext cx="584280" cy="58680"/>
            </p14:xfrm>
          </p:contentPart>
        </mc:Choice>
        <mc:Fallback>
          <p:pic>
            <p:nvPicPr>
              <p:cNvPr id="24" name="Entrada de lápiz 23">
                <a:extLst>
                  <a:ext uri="{FF2B5EF4-FFF2-40B4-BE49-F238E27FC236}">
                    <a16:creationId xmlns:a16="http://schemas.microsoft.com/office/drawing/2014/main" id="{673AB14C-1A6E-BE22-4212-9416F3D427AA}"/>
                  </a:ext>
                </a:extLst>
              </p:cNvPr>
              <p:cNvPicPr/>
              <p:nvPr/>
            </p:nvPicPr>
            <p:blipFill>
              <a:blip r:embed="rId24"/>
              <a:stretch>
                <a:fillRect/>
              </a:stretch>
            </p:blipFill>
            <p:spPr>
              <a:xfrm>
                <a:off x="4546930" y="3831005"/>
                <a:ext cx="691920" cy="2743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5">
            <p14:nvContentPartPr>
              <p14:cNvPr id="26" name="Entrada de lápiz 25">
                <a:extLst>
                  <a:ext uri="{FF2B5EF4-FFF2-40B4-BE49-F238E27FC236}">
                    <a16:creationId xmlns:a16="http://schemas.microsoft.com/office/drawing/2014/main" id="{C3FCDC51-E468-5974-8D85-368B29AFE0E7}"/>
                  </a:ext>
                </a:extLst>
              </p14:cNvPr>
              <p14:cNvContentPartPr/>
              <p14:nvPr/>
            </p14:nvContentPartPr>
            <p14:xfrm>
              <a:off x="4591210" y="4085165"/>
              <a:ext cx="573840" cy="360"/>
            </p14:xfrm>
          </p:contentPart>
        </mc:Choice>
        <mc:Fallback>
          <p:pic>
            <p:nvPicPr>
              <p:cNvPr id="26" name="Entrada de lápiz 25">
                <a:extLst>
                  <a:ext uri="{FF2B5EF4-FFF2-40B4-BE49-F238E27FC236}">
                    <a16:creationId xmlns:a16="http://schemas.microsoft.com/office/drawing/2014/main" id="{C3FCDC51-E468-5974-8D85-368B29AFE0E7}"/>
                  </a:ext>
                </a:extLst>
              </p:cNvPr>
              <p:cNvPicPr/>
              <p:nvPr/>
            </p:nvPicPr>
            <p:blipFill>
              <a:blip r:embed="rId26"/>
              <a:stretch>
                <a:fillRect/>
              </a:stretch>
            </p:blipFill>
            <p:spPr>
              <a:xfrm>
                <a:off x="4537210" y="3977525"/>
                <a:ext cx="681480" cy="216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7">
            <p14:nvContentPartPr>
              <p14:cNvPr id="28" name="Entrada de lápiz 27">
                <a:extLst>
                  <a:ext uri="{FF2B5EF4-FFF2-40B4-BE49-F238E27FC236}">
                    <a16:creationId xmlns:a16="http://schemas.microsoft.com/office/drawing/2014/main" id="{9DC67BE2-8A1D-989C-5961-A7D3428D26A2}"/>
                  </a:ext>
                </a:extLst>
              </p14:cNvPr>
              <p14:cNvContentPartPr/>
              <p14:nvPr/>
            </p14:nvContentPartPr>
            <p14:xfrm>
              <a:off x="4425610" y="5087045"/>
              <a:ext cx="506160" cy="360"/>
            </p14:xfrm>
          </p:contentPart>
        </mc:Choice>
        <mc:Fallback>
          <p:pic>
            <p:nvPicPr>
              <p:cNvPr id="28" name="Entrada de lápiz 27">
                <a:extLst>
                  <a:ext uri="{FF2B5EF4-FFF2-40B4-BE49-F238E27FC236}">
                    <a16:creationId xmlns:a16="http://schemas.microsoft.com/office/drawing/2014/main" id="{9DC67BE2-8A1D-989C-5961-A7D3428D26A2}"/>
                  </a:ext>
                </a:extLst>
              </p:cNvPr>
              <p:cNvPicPr/>
              <p:nvPr/>
            </p:nvPicPr>
            <p:blipFill>
              <a:blip r:embed="rId28"/>
              <a:stretch>
                <a:fillRect/>
              </a:stretch>
            </p:blipFill>
            <p:spPr>
              <a:xfrm>
                <a:off x="4371610" y="4979405"/>
                <a:ext cx="613800" cy="216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9">
            <p14:nvContentPartPr>
              <p14:cNvPr id="30" name="Entrada de lápiz 29">
                <a:extLst>
                  <a:ext uri="{FF2B5EF4-FFF2-40B4-BE49-F238E27FC236}">
                    <a16:creationId xmlns:a16="http://schemas.microsoft.com/office/drawing/2014/main" id="{4E167B0E-5974-146E-234E-7071FDD7D0F5}"/>
                  </a:ext>
                </a:extLst>
              </p14:cNvPr>
              <p14:cNvContentPartPr/>
              <p14:nvPr/>
            </p14:nvContentPartPr>
            <p14:xfrm>
              <a:off x="4416250" y="5116565"/>
              <a:ext cx="525600" cy="19800"/>
            </p14:xfrm>
          </p:contentPart>
        </mc:Choice>
        <mc:Fallback>
          <p:pic>
            <p:nvPicPr>
              <p:cNvPr id="30" name="Entrada de lápiz 29">
                <a:extLst>
                  <a:ext uri="{FF2B5EF4-FFF2-40B4-BE49-F238E27FC236}">
                    <a16:creationId xmlns:a16="http://schemas.microsoft.com/office/drawing/2014/main" id="{4E167B0E-5974-146E-234E-7071FDD7D0F5}"/>
                  </a:ext>
                </a:extLst>
              </p:cNvPr>
              <p:cNvPicPr/>
              <p:nvPr/>
            </p:nvPicPr>
            <p:blipFill>
              <a:blip r:embed="rId30"/>
              <a:stretch>
                <a:fillRect/>
              </a:stretch>
            </p:blipFill>
            <p:spPr>
              <a:xfrm>
                <a:off x="4362250" y="5008565"/>
                <a:ext cx="633240" cy="235440"/>
              </a:xfrm>
              <a:prstGeom prst="rect">
                <a:avLst/>
              </a:prstGeom>
            </p:spPr>
          </p:pic>
        </mc:Fallback>
      </mc:AlternateContent>
      <p:pic>
        <p:nvPicPr>
          <p:cNvPr id="32" name="Imagen 31">
            <a:extLst>
              <a:ext uri="{FF2B5EF4-FFF2-40B4-BE49-F238E27FC236}">
                <a16:creationId xmlns:a16="http://schemas.microsoft.com/office/drawing/2014/main" id="{104728C4-70B1-9FEC-FF96-1C7E2072A410}"/>
              </a:ext>
            </a:extLst>
          </p:cNvPr>
          <p:cNvPicPr>
            <a:picLocks noChangeAspect="1"/>
          </p:cNvPicPr>
          <p:nvPr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02358" y="2544661"/>
            <a:ext cx="4231532" cy="42315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69181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10000">
        <p:random/>
        <p:sndAc>
          <p:stSnd>
            <p:snd r:embed="rId2" name="camera.wav"/>
          </p:stSnd>
        </p:sndAc>
      </p:transition>
    </mc:Choice>
    <mc:Fallback xmlns="">
      <p:transition spd="slow" advClick="0" advTm="10000">
        <p:random/>
        <p:sndAc>
          <p:stSnd>
            <p:snd r:embed="rId32" name="camera.wav"/>
          </p:stSnd>
        </p:sndAc>
      </p:transition>
    </mc:Fallback>
  </mc:AlternateContent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</TotalTime>
  <Words>290</Words>
  <Application>Microsoft Office PowerPoint</Application>
  <PresentationFormat>Panorámica</PresentationFormat>
  <Paragraphs>52</Paragraphs>
  <Slides>7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7</vt:i4>
      </vt:variant>
    </vt:vector>
  </HeadingPairs>
  <TitlesOfParts>
    <vt:vector size="12" baseType="lpstr">
      <vt:lpstr>Aptos</vt:lpstr>
      <vt:lpstr>Aptos Display</vt:lpstr>
      <vt:lpstr>Arial</vt:lpstr>
      <vt:lpstr>Cambria Math</vt:lpstr>
      <vt:lpstr>Tema de Office</vt:lpstr>
      <vt:lpstr>CONVERSION ANALOGA A DIGITAL   “ADC”</vt:lpstr>
      <vt:lpstr>ARDUINO ENTRADAS ANALOGAS</vt:lpstr>
      <vt:lpstr>El proceso se divide en 3 etapas clave:</vt:lpstr>
      <vt:lpstr>Presentación de PowerPoint</vt:lpstr>
      <vt:lpstr>Presentación de PowerPoint</vt:lpstr>
      <vt:lpstr>Ejercicios prácticos</vt:lpstr>
      <vt:lpstr>Ejercicios prácticos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JUAN CARLOS VIZCAINO APONTE</dc:creator>
  <cp:lastModifiedBy>JUAN CARLOS VIZCAINO APONTE</cp:lastModifiedBy>
  <cp:revision>7</cp:revision>
  <dcterms:created xsi:type="dcterms:W3CDTF">2026-03-17T11:51:38Z</dcterms:created>
  <dcterms:modified xsi:type="dcterms:W3CDTF">2026-03-25T12:34:13Z</dcterms:modified>
</cp:coreProperties>
</file>